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60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1" r:id="rId19"/>
    <p:sldId id="273" r:id="rId20"/>
    <p:sldId id="274" r:id="rId21"/>
    <p:sldId id="275" r:id="rId22"/>
  </p:sldIdLst>
  <p:sldSz cx="12192000" cy="6858000"/>
  <p:notesSz cx="6858000" cy="9144000"/>
  <p:embeddedFontLst>
    <p:embeddedFont>
      <p:font typeface="#9Slide03 Cabin Bold" panose="020B0604020202020204" charset="0"/>
      <p:bold r:id="rId23"/>
    </p:embeddedFont>
    <p:embeddedFont>
      <p:font typeface="#9Slide03 Comfortaa Bold" panose="020B0604020202020204" charset="0"/>
      <p:bold r:id="rId24"/>
    </p:embeddedFont>
    <p:embeddedFont>
      <p:font typeface="#9Slide07 Bangers" panose="020B0604020202020204" charset="0"/>
      <p:regular r:id="rId25"/>
    </p:embeddedFont>
    <p:embeddedFont>
      <p:font typeface="#9Slide07 Chubby" panose="020B0604020202020204" charset="0"/>
      <p:regular r:id="rId26"/>
    </p:embeddedFont>
    <p:embeddedFont>
      <p:font typeface="#9Slide07 IcielBaliho Script" panose="020B0604020202020204" charset="0"/>
      <p:regular r:id="rId27"/>
    </p:embeddedFont>
    <p:embeddedFont>
      <p:font typeface="#9Slide07 Pangolin" panose="020B0604020202020204" charset="0"/>
      <p:regular r:id="rId28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E67F3C"/>
    <a:srgbClr val="EE779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4CEC13-DE42-4331-9061-54BAE5C4C218}" v="71" dt="2024-07-15T11:17:44.2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94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64F8B-4F62-FD32-DAD6-E640277A9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774ACF-1407-45AF-F9A8-8553A0805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E0E2D-9EC6-6221-1B06-3F00A1EC4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96532-7201-B4AD-873F-F9A43CD1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782F9-826D-0290-681B-91D8AF1D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130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537C0-BC37-1C78-91C4-6CE532342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0F48E-9495-2764-E1AF-235DA7F07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86018-8F63-209F-72D4-3602B907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1DC5E-B83A-7092-4191-329CB64D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C445-68E7-E33F-5BA5-A644993E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323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984115-74C1-F1BB-01D4-49611B865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E2F1F-4592-2029-9CAD-21C65E944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0C84D-755A-05A3-0A5B-1B9F93A5C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2F526-507E-E9F7-8466-226698FA6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775DD-8E09-DCCB-C853-0A4C11388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9100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FB2D-D2C6-F512-A64E-D73602543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42CE2-714B-D569-B728-9EDAF5767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7B8D4-38E1-5677-E1E5-608FD139D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2F6F8-512D-DD62-8251-C8928BE95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A4122-120C-EBB1-115D-DE388EC1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832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75A2-F2C7-68BA-C1B1-EDBF43EDB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FD2B3-E914-8BDC-019C-3BB0DEFB2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5AD43-DD62-AE75-CAFD-8A6C849E5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7BB53-4815-FD03-11AE-2273CC51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1A182-6A35-E474-5594-C3DA713C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781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D30F-4DED-E4B7-1830-D5928F6B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152AD-2576-B618-E93E-ADDC446D5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F2FD5-C85D-5EFA-D2C5-796E2FADB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5C615-851C-EEE1-9189-C2BEC8B9A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BB14E-0057-F6BF-29EC-ABBB8346A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B8DDB-2C67-749C-F617-E80B308FA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203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0AFCD-5718-013A-E275-4F348C02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0B6E5-AB4C-A9D8-195E-E36985E27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3E522B-F2A2-ACD5-C657-6D5D717C0D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938BD1-D807-AB48-C192-EB7451028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24B43-B79C-055C-BE67-FF3E90AF7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0CEBD-CC8A-546C-F7B6-3AE6FA20A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107B5E-867F-622B-DE09-CA849A4D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A61B7-5243-72D9-60B5-991E0C86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1741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AF75E-5EF4-10F7-B8AB-69470004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F5C974-5D12-404D-B9C0-B7B3AFA7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80296-1370-E564-AC07-893B3FD2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D2D96B-0FED-BF64-5181-81F2CA39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2008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B8995D-8019-3880-7926-1547A9CA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D800C4-52F9-602E-15C5-EB147A00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ED34F-9419-DFB9-2F23-66D6A4C10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8615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C4044-4CF5-DF1F-E9AC-DC044C675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A42D3-499E-E0DE-C335-7B8A5C29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5505F-799A-1AC3-EC69-9D100BCE1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59F70-E357-3E23-AF7C-63757D22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D32FA-A200-A63F-F2AA-FBD13C7D5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C8B6E-15BD-70F8-49C7-1DF98B50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94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56A0B-7160-689A-592D-F96F2FBF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5ACBA4-550E-3BB1-6DC2-CEAA7EBFA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7EF5FA-541E-D518-613D-6FBF3B086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7FFD20-FC63-2FCA-1FC9-55F806EC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60010-8B1C-9646-6A7E-A991461EC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E87DA-8971-A5D2-64F4-530F3A1C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4653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85DD83-A175-5DBA-D836-1152EEBA4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6619F-AF92-769C-0543-3E646F15C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37D99-9D91-E339-E97C-642062EBC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AF55A9-7CCE-4AA3-956C-29F5D414CA75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F3842-0D07-C4B3-74EB-1379B58A8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F46B5-1EE0-FE69-2A21-B172394B0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052476-F8EA-41F0-9E3E-1366F71E7043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6590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1.wav"/><Relationship Id="rId7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.jpe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audio1.wav"/><Relationship Id="rId7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jpe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audio1.wav"/><Relationship Id="rId7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.jpe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186D-3B81-0A69-058D-5A1ED3016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C57C9-0957-0886-DB46-090FE1B12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7DEAD16D-4E43-1809-1E22-4DD36A77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361A78D-DB29-5547-D6DE-6DB970C5B392}"/>
              </a:ext>
            </a:extLst>
          </p:cNvPr>
          <p:cNvGrpSpPr/>
          <p:nvPr/>
        </p:nvGrpSpPr>
        <p:grpSpPr>
          <a:xfrm>
            <a:off x="1866012" y="1184701"/>
            <a:ext cx="1868588" cy="830998"/>
            <a:chOff x="4636644" y="306883"/>
            <a:chExt cx="1868588" cy="8309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6419F0-5C4F-4759-16F1-5AFBBC50813B}"/>
                </a:ext>
              </a:extLst>
            </p:cNvPr>
            <p:cNvSpPr txBox="1"/>
            <p:nvPr/>
          </p:nvSpPr>
          <p:spPr>
            <a:xfrm>
              <a:off x="4636644" y="306884"/>
              <a:ext cx="1868588" cy="830997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GB" sz="4800" dirty="0">
                  <a:ln w="2032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7 Chubby" pitchFamily="2" charset="0"/>
                </a:rPr>
                <a:t>TOÁN</a:t>
              </a:r>
              <a:endParaRPr lang="vi-VN" sz="4800" dirty="0">
                <a:ln w="2032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C05440-395A-832D-8BC7-486BD7002347}"/>
                </a:ext>
              </a:extLst>
            </p:cNvPr>
            <p:cNvSpPr txBox="1"/>
            <p:nvPr/>
          </p:nvSpPr>
          <p:spPr>
            <a:xfrm>
              <a:off x="4636644" y="306883"/>
              <a:ext cx="1868588" cy="830997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#9Slide07 Chubby" pitchFamily="2" charset="0"/>
                </a:rPr>
                <a:t>T</a:t>
              </a:r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#9Slide07 Chubby" pitchFamily="2" charset="0"/>
                </a:rPr>
                <a:t>O</a:t>
              </a:r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latin typeface="#9Slide07 Chubby" pitchFamily="2" charset="0"/>
                </a:rPr>
                <a:t>Á</a:t>
              </a:r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#9Slide07 Chubby" pitchFamily="2" charset="0"/>
                </a:rPr>
                <a:t>N</a:t>
              </a:r>
              <a:endParaRPr lang="vi-VN" sz="4800" dirty="0"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E32DE0-777E-BD68-088B-1947F47B42B2}"/>
              </a:ext>
            </a:extLst>
          </p:cNvPr>
          <p:cNvGrpSpPr/>
          <p:nvPr/>
        </p:nvGrpSpPr>
        <p:grpSpPr>
          <a:xfrm>
            <a:off x="1779825" y="1650984"/>
            <a:ext cx="2040961" cy="1164813"/>
            <a:chOff x="1779825" y="1698239"/>
            <a:chExt cx="2040961" cy="1164813"/>
          </a:xfrm>
        </p:grpSpPr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AF9FB31B-AD89-DBE6-92EF-28F02D3CC977}"/>
                </a:ext>
              </a:extLst>
            </p:cNvPr>
            <p:cNvSpPr/>
            <p:nvPr/>
          </p:nvSpPr>
          <p:spPr>
            <a:xfrm rot="20613725">
              <a:off x="1779825" y="1698239"/>
              <a:ext cx="2040961" cy="1164813"/>
            </a:xfrm>
            <a:custGeom>
              <a:avLst/>
              <a:gdLst/>
              <a:ahLst/>
              <a:cxnLst/>
              <a:rect l="l" t="t" r="r" b="b"/>
              <a:pathLst>
                <a:path w="1172323" h="1005267">
                  <a:moveTo>
                    <a:pt x="0" y="0"/>
                  </a:moveTo>
                  <a:lnTo>
                    <a:pt x="1172323" y="0"/>
                  </a:lnTo>
                  <a:lnTo>
                    <a:pt x="1172323" y="1005267"/>
                  </a:lnTo>
                  <a:lnTo>
                    <a:pt x="0" y="1005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FF8775-C6E3-1696-888E-5892C9AF315F}"/>
                </a:ext>
              </a:extLst>
            </p:cNvPr>
            <p:cNvGrpSpPr/>
            <p:nvPr/>
          </p:nvGrpSpPr>
          <p:grpSpPr>
            <a:xfrm>
              <a:off x="2244705" y="1852726"/>
              <a:ext cx="1121941" cy="707886"/>
              <a:chOff x="2244705" y="1852726"/>
              <a:chExt cx="1121941" cy="70788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7BCF0C-3A15-08E9-93F8-6242674E062C}"/>
                  </a:ext>
                </a:extLst>
              </p:cNvPr>
              <p:cNvSpPr txBox="1"/>
              <p:nvPr/>
            </p:nvSpPr>
            <p:spPr>
              <a:xfrm rot="20804962">
                <a:off x="2244705" y="1852726"/>
                <a:ext cx="11112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 err="1">
                    <a:ln w="187325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#9Slide07 Pangolin" panose="00000500000000000000" pitchFamily="2" charset="-93"/>
                  </a:rPr>
                  <a:t>Bài</a:t>
                </a:r>
                <a:r>
                  <a:rPr lang="en-GB" sz="4000" dirty="0">
                    <a:ln w="187325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#9Slide07 Pangolin" panose="00000500000000000000" pitchFamily="2" charset="-93"/>
                  </a:rPr>
                  <a:t> 1</a:t>
                </a:r>
                <a:endParaRPr lang="vi-VN" sz="4000" dirty="0">
                  <a:ln w="18732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7 Pangolin" panose="00000500000000000000" pitchFamily="2" charset="-93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F6964B-EEDC-1B2F-C30C-3E6FB4DF2D14}"/>
                  </a:ext>
                </a:extLst>
              </p:cNvPr>
              <p:cNvSpPr txBox="1"/>
              <p:nvPr/>
            </p:nvSpPr>
            <p:spPr>
              <a:xfrm rot="20804962">
                <a:off x="2255444" y="1852726"/>
                <a:ext cx="11112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 err="1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#9Slide07 Pangolin" panose="00000500000000000000" pitchFamily="2" charset="-93"/>
                  </a:rPr>
                  <a:t>Bài</a:t>
                </a:r>
                <a:r>
                  <a:rPr lang="en-GB" sz="4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#9Slide07 Pangolin" panose="00000500000000000000" pitchFamily="2" charset="-93"/>
                  </a:rPr>
                  <a:t> 1</a:t>
                </a:r>
                <a:endParaRPr lang="vi-VN" sz="4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#9Slide07 Pangolin" panose="00000500000000000000" pitchFamily="2" charset="-93"/>
                </a:endParaRPr>
              </a:p>
            </p:txBody>
          </p:sp>
        </p:grp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2DD8C9-ACF8-D9CE-56AE-2CB5E79893B3}"/>
              </a:ext>
            </a:extLst>
          </p:cNvPr>
          <p:cNvSpPr/>
          <p:nvPr/>
        </p:nvSpPr>
        <p:spPr>
          <a:xfrm>
            <a:off x="8985503" y="3602038"/>
            <a:ext cx="1539241" cy="456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#9Slide03 Cabin Bold" panose="00000800000000000000" pitchFamily="2" charset="-93"/>
                <a:cs typeface="#9Slide03 Arima Madurai ExtraBo" panose="00000900000000000000" pitchFamily="2" charset="-93"/>
              </a:rPr>
              <a:t>Tiết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#9Slide03 Cabin Bold" panose="00000800000000000000" pitchFamily="2" charset="-93"/>
                <a:cs typeface="#9Slide03 Arima Madurai ExtraBo" panose="00000900000000000000" pitchFamily="2" charset="-93"/>
              </a:rPr>
              <a:t> 2</a:t>
            </a:r>
            <a:endParaRPr lang="vi-VN" sz="3200" dirty="0">
              <a:solidFill>
                <a:schemeClr val="tx2">
                  <a:lumMod val="75000"/>
                  <a:lumOff val="25000"/>
                </a:schemeClr>
              </a:solidFill>
              <a:latin typeface="#9Slide03 Cabin Bold" panose="00000800000000000000" pitchFamily="2" charset="-93"/>
              <a:cs typeface="#9Slide03 Arima Madurai ExtraBo" panose="00000900000000000000" pitchFamily="2" charset="-93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AA093-09ED-1CE8-D39B-4889575AC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169" y="215103"/>
            <a:ext cx="5322269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7DEAD16D-4E43-1809-1E22-4DD36A77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9F595ECF-F5CD-E940-3274-DC31A0432D29}"/>
              </a:ext>
            </a:extLst>
          </p:cNvPr>
          <p:cNvSpPr/>
          <p:nvPr/>
        </p:nvSpPr>
        <p:spPr>
          <a:xfrm>
            <a:off x="374904" y="438912"/>
            <a:ext cx="11384280" cy="6016752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55B541-C3FB-6739-D531-9DC67560CFB5}"/>
              </a:ext>
            </a:extLst>
          </p:cNvPr>
          <p:cNvSpPr/>
          <p:nvPr/>
        </p:nvSpPr>
        <p:spPr>
          <a:xfrm>
            <a:off x="898398" y="612648"/>
            <a:ext cx="731520" cy="658368"/>
          </a:xfrm>
          <a:prstGeom prst="ellipse">
            <a:avLst/>
          </a:prstGeom>
          <a:solidFill>
            <a:srgbClr val="FF7C8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#9Slide07 IcielBaliho Script" pitchFamily="2" charset="-93"/>
              </a:rPr>
              <a:t>2</a:t>
            </a:r>
            <a:endParaRPr lang="vi-VN" sz="4800" dirty="0">
              <a:latin typeface="#9Slide07 IcielBaliho Script" pitchFamily="2" charset="-93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CF6481-239D-366B-1543-E0864200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146131"/>
              </p:ext>
            </p:extLst>
          </p:nvPr>
        </p:nvGraphicFramePr>
        <p:xfrm>
          <a:off x="605536" y="1419175"/>
          <a:ext cx="10778744" cy="12003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1513">
                  <a:extLst>
                    <a:ext uri="{9D8B030D-6E8A-4147-A177-3AD203B41FA5}">
                      <a16:colId xmlns:a16="http://schemas.microsoft.com/office/drawing/2014/main" val="45196812"/>
                    </a:ext>
                  </a:extLst>
                </a:gridCol>
                <a:gridCol w="1765502">
                  <a:extLst>
                    <a:ext uri="{9D8B030D-6E8A-4147-A177-3AD203B41FA5}">
                      <a16:colId xmlns:a16="http://schemas.microsoft.com/office/drawing/2014/main" val="2239852521"/>
                    </a:ext>
                  </a:extLst>
                </a:gridCol>
                <a:gridCol w="1774893">
                  <a:extLst>
                    <a:ext uri="{9D8B030D-6E8A-4147-A177-3AD203B41FA5}">
                      <a16:colId xmlns:a16="http://schemas.microsoft.com/office/drawing/2014/main" val="2972994656"/>
                    </a:ext>
                  </a:extLst>
                </a:gridCol>
                <a:gridCol w="1530728">
                  <a:extLst>
                    <a:ext uri="{9D8B030D-6E8A-4147-A177-3AD203B41FA5}">
                      <a16:colId xmlns:a16="http://schemas.microsoft.com/office/drawing/2014/main" val="257048923"/>
                    </a:ext>
                  </a:extLst>
                </a:gridCol>
                <a:gridCol w="1816108">
                  <a:extLst>
                    <a:ext uri="{9D8B030D-6E8A-4147-A177-3AD203B41FA5}">
                      <a16:colId xmlns:a16="http://schemas.microsoft.com/office/drawing/2014/main" val="1762862488"/>
                    </a:ext>
                  </a:extLst>
                </a:gridCol>
              </a:tblGrid>
              <a:tr h="60016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Năm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2021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2022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2023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901250"/>
                  </a:ext>
                </a:extLst>
              </a:tr>
              <a:tr h="60016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Số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sản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phẩm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bán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được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2 873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2 837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3 293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3 018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49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8355B7-BCB2-0015-F319-235FB6415BD9}"/>
              </a:ext>
            </a:extLst>
          </p:cNvPr>
          <p:cNvSpPr txBox="1"/>
          <p:nvPr/>
        </p:nvSpPr>
        <p:spPr>
          <a:xfrm>
            <a:off x="577087" y="2655693"/>
            <a:ext cx="109514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Năm nào cửa hàng bán được nhiều sản phẩm nhất? Năm nào cửa hàng bán được ít sản phẩm nhất?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36198AC-8276-1FF9-4B71-98456C08D924}"/>
              </a:ext>
            </a:extLst>
          </p:cNvPr>
          <p:cNvSpPr/>
          <p:nvPr/>
        </p:nvSpPr>
        <p:spPr>
          <a:xfrm>
            <a:off x="2254504" y="3769101"/>
            <a:ext cx="7849616" cy="239572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 sánh số sản phẩm bán được các năm ta có:</a:t>
            </a:r>
          </a:p>
          <a:p>
            <a:r>
              <a:rPr lang="vi-VN" sz="2800" b="1" i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2 837 &lt; 2 873 &lt; 3 018 &lt; 3 293</a:t>
            </a:r>
            <a:endParaRPr lang="en-GB" sz="2800" b="1" i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 sản phẩm bán được nhiều nhất là: </a:t>
            </a:r>
            <a:r>
              <a:rPr lang="vi-V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3 293 sản phẩm.</a:t>
            </a:r>
          </a:p>
          <a:p>
            <a:r>
              <a:rPr lang="vi-V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Vậy năm bán được nhiều sản phẩm nhất là: </a:t>
            </a:r>
            <a:r>
              <a:rPr lang="vi-V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năm 2022.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 sản phẩm bán được ít nhất là: </a:t>
            </a:r>
            <a:r>
              <a:rPr lang="vi-V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2 837 sản phẩm.</a:t>
            </a:r>
          </a:p>
          <a:p>
            <a:r>
              <a:rPr lang="vi-VN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Vậy năm bán được ít sản phẩm nhất là: </a:t>
            </a:r>
            <a:r>
              <a:rPr lang="en-GB" sz="2400" b="1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GB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2021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6C70F969-28D0-47CB-10D6-6E50687B9842}"/>
              </a:ext>
            </a:extLst>
          </p:cNvPr>
          <p:cNvSpPr/>
          <p:nvPr/>
        </p:nvSpPr>
        <p:spPr>
          <a:xfrm>
            <a:off x="9681569" y="4120064"/>
            <a:ext cx="2452519" cy="2371790"/>
          </a:xfrm>
          <a:custGeom>
            <a:avLst/>
            <a:gdLst/>
            <a:ahLst/>
            <a:cxnLst/>
            <a:rect l="l" t="t" r="r" b="b"/>
            <a:pathLst>
              <a:path w="2452519" h="2371790">
                <a:moveTo>
                  <a:pt x="0" y="0"/>
                </a:moveTo>
                <a:lnTo>
                  <a:pt x="2452519" y="0"/>
                </a:lnTo>
                <a:lnTo>
                  <a:pt x="2452519" y="2371790"/>
                </a:lnTo>
                <a:lnTo>
                  <a:pt x="0" y="2371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7DEAD16D-4E43-1809-1E22-4DD36A77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9F595ECF-F5CD-E940-3274-DC31A0432D29}"/>
              </a:ext>
            </a:extLst>
          </p:cNvPr>
          <p:cNvSpPr/>
          <p:nvPr/>
        </p:nvSpPr>
        <p:spPr>
          <a:xfrm>
            <a:off x="374904" y="438912"/>
            <a:ext cx="11384280" cy="6016752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55B541-C3FB-6739-D531-9DC67560CFB5}"/>
              </a:ext>
            </a:extLst>
          </p:cNvPr>
          <p:cNvSpPr/>
          <p:nvPr/>
        </p:nvSpPr>
        <p:spPr>
          <a:xfrm>
            <a:off x="797814" y="603504"/>
            <a:ext cx="683514" cy="740664"/>
          </a:xfrm>
          <a:prstGeom prst="ellipse">
            <a:avLst/>
          </a:prstGeom>
          <a:solidFill>
            <a:srgbClr val="FF7C8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#9Slide07 IcielBaliho Script" pitchFamily="2" charset="-93"/>
              </a:rPr>
              <a:t>3</a:t>
            </a:r>
            <a:endParaRPr lang="vi-VN" sz="4800" dirty="0">
              <a:latin typeface="#9Slide07 IcielBaliho Script" pitchFamily="2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1F9908-4652-90DE-39BA-5BA6F717F4D9}"/>
              </a:ext>
            </a:extLst>
          </p:cNvPr>
          <p:cNvSpPr txBox="1"/>
          <p:nvPr/>
        </p:nvSpPr>
        <p:spPr>
          <a:xfrm>
            <a:off x="1481328" y="457200"/>
            <a:ext cx="98480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Cuối ngày, người bán hàng nói rằng: “Doanh thu cả ngày của cửa hàng được khoảng 2 500 000 đồng”. Thực tế doanh thu cả ngày của cửa hàng là 2 545 000 đồng.</a:t>
            </a:r>
            <a:endParaRPr lang="vi-VN" sz="32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10FECB-4B18-6723-44AC-81208EBE16F3}"/>
              </a:ext>
            </a:extLst>
          </p:cNvPr>
          <p:cNvSpPr txBox="1"/>
          <p:nvPr/>
        </p:nvSpPr>
        <p:spPr>
          <a:xfrm>
            <a:off x="1481328" y="2173164"/>
            <a:ext cx="98480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R"/>
            </a:pPr>
            <a:r>
              <a:rPr lang="en-GB" sz="36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6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Hỏi người bán hàng đã làm tròn doanh thu đến hàng nào?</a:t>
            </a:r>
            <a:endParaRPr lang="en-GB" sz="3600" i="1" dirty="0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AutoNum type="alphaLcParenR"/>
            </a:pPr>
            <a:r>
              <a:rPr lang="en-GB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36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Hãy làm tròn doanh thu thực tế của cửa hàng đến hàng chục nghìn</a:t>
            </a:r>
          </a:p>
        </p:txBody>
      </p:sp>
    </p:spTree>
    <p:extLst>
      <p:ext uri="{BB962C8B-B14F-4D97-AF65-F5344CB8AC3E}">
        <p14:creationId xmlns:p14="http://schemas.microsoft.com/office/powerpoint/2010/main" val="570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7DEAD16D-4E43-1809-1E22-4DD36A77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9F595ECF-F5CD-E940-3274-DC31A0432D29}"/>
              </a:ext>
            </a:extLst>
          </p:cNvPr>
          <p:cNvSpPr/>
          <p:nvPr/>
        </p:nvSpPr>
        <p:spPr>
          <a:xfrm>
            <a:off x="374904" y="438912"/>
            <a:ext cx="11384280" cy="6016752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55B541-C3FB-6739-D531-9DC67560CFB5}"/>
              </a:ext>
            </a:extLst>
          </p:cNvPr>
          <p:cNvSpPr/>
          <p:nvPr/>
        </p:nvSpPr>
        <p:spPr>
          <a:xfrm>
            <a:off x="797814" y="603504"/>
            <a:ext cx="683514" cy="740664"/>
          </a:xfrm>
          <a:prstGeom prst="ellipse">
            <a:avLst/>
          </a:prstGeom>
          <a:solidFill>
            <a:srgbClr val="FF7C8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#9Slide07 IcielBaliho Script" pitchFamily="2" charset="-93"/>
              </a:rPr>
              <a:t>3</a:t>
            </a:r>
            <a:endParaRPr lang="vi-VN" sz="4800" dirty="0">
              <a:latin typeface="#9Slide07 IcielBaliho Script" pitchFamily="2" charset="-9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646CB-AADA-2A67-CCA7-3E6456EB7F5C}"/>
              </a:ext>
            </a:extLst>
          </p:cNvPr>
          <p:cNvSpPr txBox="1"/>
          <p:nvPr/>
        </p:nvSpPr>
        <p:spPr>
          <a:xfrm>
            <a:off x="706374" y="1508760"/>
            <a:ext cx="10869930" cy="3903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Chữ số hàng trăm nghìn trước khi làm tròn và sau khi làm tròn đều là 5.</a:t>
            </a:r>
          </a:p>
          <a:p>
            <a:pPr algn="just">
              <a:lnSpc>
                <a:spcPct val="150000"/>
              </a:lnSpc>
            </a:pPr>
            <a:r>
              <a:rPr lang="vi-V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 chữ số bên phải chữ số hàng trăm nghìn đều bằng 0.</a:t>
            </a:r>
          </a:p>
          <a:p>
            <a:pPr algn="just">
              <a:lnSpc>
                <a:spcPct val="150000"/>
              </a:lnSpc>
            </a:pPr>
            <a:r>
              <a:rPr lang="vi-VN" sz="2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Vậy người bán hàng đã làm tròn doanh thu đến hàng trăm nghìn.</a:t>
            </a:r>
            <a:endParaRPr lang="en-GB" sz="2800" b="1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vi-V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Doanh số thực tế là: 2 545 000 đồng.</a:t>
            </a:r>
          </a:p>
          <a:p>
            <a:pPr algn="just">
              <a:lnSpc>
                <a:spcPct val="150000"/>
              </a:lnSpc>
            </a:pPr>
            <a:r>
              <a:rPr lang="vi-V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Chữ số hàng nghìn là 5 do đó ta làm tròn lên. </a:t>
            </a:r>
            <a:r>
              <a:rPr lang="vi-VN" sz="2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Vậy doanh thu thực tế của cửa hàng được làm tròn đến hàng chục nghìn là: 2 550 000 đồng.</a:t>
            </a:r>
          </a:p>
        </p:txBody>
      </p:sp>
    </p:spTree>
    <p:extLst>
      <p:ext uri="{BB962C8B-B14F-4D97-AF65-F5344CB8AC3E}">
        <p14:creationId xmlns:p14="http://schemas.microsoft.com/office/powerpoint/2010/main" val="2512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7DEAD16D-4E43-1809-1E22-4DD36A77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9F595ECF-F5CD-E940-3274-DC31A0432D29}"/>
              </a:ext>
            </a:extLst>
          </p:cNvPr>
          <p:cNvSpPr/>
          <p:nvPr/>
        </p:nvSpPr>
        <p:spPr>
          <a:xfrm>
            <a:off x="374904" y="438912"/>
            <a:ext cx="11384280" cy="6016752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55B541-C3FB-6739-D531-9DC67560CFB5}"/>
              </a:ext>
            </a:extLst>
          </p:cNvPr>
          <p:cNvSpPr/>
          <p:nvPr/>
        </p:nvSpPr>
        <p:spPr>
          <a:xfrm>
            <a:off x="797814" y="603504"/>
            <a:ext cx="683514" cy="740664"/>
          </a:xfrm>
          <a:prstGeom prst="ellipse">
            <a:avLst/>
          </a:prstGeom>
          <a:solidFill>
            <a:srgbClr val="FF7C8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#9Slide07 IcielBaliho Script" pitchFamily="2" charset="-93"/>
              </a:rPr>
              <a:t>4</a:t>
            </a:r>
            <a:endParaRPr lang="vi-VN" sz="4800" dirty="0">
              <a:latin typeface="#9Slide07 IcielBaliho Script" pitchFamily="2" charset="-9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646CB-AADA-2A67-CCA7-3E6456EB7F5C}"/>
              </a:ext>
            </a:extLst>
          </p:cNvPr>
          <p:cNvSpPr txBox="1"/>
          <p:nvPr/>
        </p:nvSpPr>
        <p:spPr>
          <a:xfrm>
            <a:off x="1481328" y="589474"/>
            <a:ext cx="10869930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 i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Rô-bốt lập số 863 749 bằng các tấm thẻ như hình dưới đây.</a:t>
            </a:r>
            <a:endParaRPr lang="vi-VN" sz="3200" b="1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75963-1ACA-0EB6-D92C-A5D2276E6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01" y="1558738"/>
            <a:ext cx="6344397" cy="258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BC09DF-DE71-B277-5975-037E5733B3F8}"/>
              </a:ext>
            </a:extLst>
          </p:cNvPr>
          <p:cNvSpPr txBox="1"/>
          <p:nvPr/>
        </p:nvSpPr>
        <p:spPr>
          <a:xfrm>
            <a:off x="486918" y="4357208"/>
            <a:ext cx="11488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hãy đổi chỗ 2 tấm thẻ để nhận được một số lẻ lớn nhất.</a:t>
            </a:r>
            <a:endParaRPr lang="vi-VN" sz="3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12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7DEAD16D-4E43-1809-1E22-4DD36A77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9F595ECF-F5CD-E940-3274-DC31A0432D29}"/>
              </a:ext>
            </a:extLst>
          </p:cNvPr>
          <p:cNvSpPr/>
          <p:nvPr/>
        </p:nvSpPr>
        <p:spPr>
          <a:xfrm>
            <a:off x="374904" y="438912"/>
            <a:ext cx="11384280" cy="6016752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55B541-C3FB-6739-D531-9DC67560CFB5}"/>
              </a:ext>
            </a:extLst>
          </p:cNvPr>
          <p:cNvSpPr/>
          <p:nvPr/>
        </p:nvSpPr>
        <p:spPr>
          <a:xfrm>
            <a:off x="797814" y="603504"/>
            <a:ext cx="683514" cy="740664"/>
          </a:xfrm>
          <a:prstGeom prst="ellipse">
            <a:avLst/>
          </a:prstGeom>
          <a:solidFill>
            <a:srgbClr val="FF7C8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#9Slide07 IcielBaliho Script" pitchFamily="2" charset="-93"/>
              </a:rPr>
              <a:t>4</a:t>
            </a:r>
            <a:endParaRPr lang="vi-VN" sz="4800" dirty="0">
              <a:latin typeface="#9Slide07 IcielBaliho Script" pitchFamily="2" charset="-93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646CB-AADA-2A67-CCA7-3E6456EB7F5C}"/>
              </a:ext>
            </a:extLst>
          </p:cNvPr>
          <p:cNvSpPr txBox="1"/>
          <p:nvPr/>
        </p:nvSpPr>
        <p:spPr>
          <a:xfrm>
            <a:off x="1481328" y="589474"/>
            <a:ext cx="10869930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2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Rô-bốt lập số 863 749 bằng các tấm thẻ như hình dưới đây.</a:t>
            </a:r>
            <a:endParaRPr lang="vi-VN" sz="3200" b="1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1C28C-1317-696F-4E1A-4734F080D671}"/>
              </a:ext>
            </a:extLst>
          </p:cNvPr>
          <p:cNvSpPr txBox="1"/>
          <p:nvPr/>
        </p:nvSpPr>
        <p:spPr>
          <a:xfrm>
            <a:off x="697230" y="4471416"/>
            <a:ext cx="96042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Đổi chỗ tấm thẻ số 9 và thẻ số 8, được số 963 748.</a:t>
            </a:r>
          </a:p>
          <a:p>
            <a:pPr algn="just"/>
            <a:r>
              <a:rPr lang="vi-VN" sz="3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Đổi chỗ tấm thẻ số 3 và thẻ số 8, ta được số là 968 743.</a:t>
            </a:r>
          </a:p>
          <a:p>
            <a:pPr algn="just"/>
            <a:r>
              <a:rPr lang="vi-VN" sz="32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Vậy số tìm được là 968 743.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CAE0B-AFE6-83E5-8CFA-EF2C9C00F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801" y="1567882"/>
            <a:ext cx="6344397" cy="25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7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cartoon of kids standing in front of a green board&#10;&#10;Description automatically generated">
            <a:extLst>
              <a:ext uri="{FF2B5EF4-FFF2-40B4-BE49-F238E27FC236}">
                <a16:creationId xmlns:a16="http://schemas.microsoft.com/office/drawing/2014/main" id="{3C2142C2-2B29-341C-2D72-13C5AFC4E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b="704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E24A5E1-DF32-CEB6-8C90-31F8F8E4D8CC}"/>
              </a:ext>
            </a:extLst>
          </p:cNvPr>
          <p:cNvGrpSpPr/>
          <p:nvPr/>
        </p:nvGrpSpPr>
        <p:grpSpPr>
          <a:xfrm>
            <a:off x="2622804" y="1179576"/>
            <a:ext cx="6333707" cy="2647894"/>
            <a:chOff x="2622804" y="1179576"/>
            <a:chExt cx="6333707" cy="264789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9477368-C724-EAAF-B55C-C981616E906B}"/>
                </a:ext>
              </a:extLst>
            </p:cNvPr>
            <p:cNvSpPr txBox="1"/>
            <p:nvPr/>
          </p:nvSpPr>
          <p:spPr>
            <a:xfrm>
              <a:off x="2624328" y="1179576"/>
              <a:ext cx="633218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600" dirty="0">
                  <a:ln w="4572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7 Bangers" panose="00000500000000000000" pitchFamily="2" charset="-93"/>
                </a:rPr>
                <a:t>CỦNG CỐ</a:t>
              </a:r>
              <a:endParaRPr lang="vi-VN" sz="16600" dirty="0">
                <a:ln w="4572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#9Slide07 Bangers" panose="00000500000000000000" pitchFamily="2" charset="-93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07F729-2402-8CBC-ECE1-04A42EECBC32}"/>
                </a:ext>
              </a:extLst>
            </p:cNvPr>
            <p:cNvSpPr txBox="1"/>
            <p:nvPr/>
          </p:nvSpPr>
          <p:spPr>
            <a:xfrm>
              <a:off x="2622804" y="1180592"/>
              <a:ext cx="6332183" cy="2646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6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#9Slide07 Bangers" panose="00000500000000000000" pitchFamily="2" charset="-93"/>
                </a:rPr>
                <a:t>C</a:t>
              </a:r>
              <a:r>
                <a:rPr lang="en-GB" sz="166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#9Slide07 Bangers" panose="00000500000000000000" pitchFamily="2" charset="-93"/>
                </a:rPr>
                <a:t>Ủ</a:t>
              </a:r>
              <a:r>
                <a:rPr lang="en-GB" sz="16600" dirty="0">
                  <a:solidFill>
                    <a:schemeClr val="accent4">
                      <a:lumMod val="75000"/>
                    </a:schemeClr>
                  </a:solidFill>
                  <a:latin typeface="#9Slide07 Bangers" panose="00000500000000000000" pitchFamily="2" charset="-93"/>
                </a:rPr>
                <a:t>N</a:t>
              </a:r>
              <a:r>
                <a:rPr lang="en-GB" sz="16600" dirty="0">
                  <a:solidFill>
                    <a:srgbClr val="FFC000"/>
                  </a:solidFill>
                  <a:latin typeface="#9Slide07 Bangers" panose="00000500000000000000" pitchFamily="2" charset="-93"/>
                </a:rPr>
                <a:t>G</a:t>
              </a:r>
              <a:r>
                <a:rPr lang="en-GB" sz="16600" dirty="0">
                  <a:latin typeface="#9Slide07 Bangers" panose="00000500000000000000" pitchFamily="2" charset="-93"/>
                </a:rPr>
                <a:t> </a:t>
              </a:r>
              <a:r>
                <a:rPr lang="en-GB" sz="16600" dirty="0">
                  <a:solidFill>
                    <a:srgbClr val="EE779F"/>
                  </a:solidFill>
                  <a:latin typeface="#9Slide07 Bangers" panose="00000500000000000000" pitchFamily="2" charset="-93"/>
                </a:rPr>
                <a:t>C</a:t>
              </a:r>
              <a:r>
                <a:rPr lang="en-GB" sz="16600" dirty="0">
                  <a:solidFill>
                    <a:srgbClr val="E67F3C"/>
                  </a:solidFill>
                  <a:latin typeface="#9Slide07 Bangers" panose="00000500000000000000" pitchFamily="2" charset="-93"/>
                </a:rPr>
                <a:t>Ố</a:t>
              </a:r>
              <a:endParaRPr lang="vi-VN" sz="16600" dirty="0">
                <a:solidFill>
                  <a:srgbClr val="E67F3C"/>
                </a:solidFill>
                <a:latin typeface="#9Slide07 Bangers" panose="00000500000000000000" pitchFamily="2" charset="-93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96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895E-135A-0730-6681-833BF1D5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3C22-7AC1-3580-1259-9ED137D8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82D5F78B-7103-8F23-B23A-56394828B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6304CCE-1021-0F90-9159-395833D7F77E}"/>
              </a:ext>
            </a:extLst>
          </p:cNvPr>
          <p:cNvGrpSpPr/>
          <p:nvPr/>
        </p:nvGrpSpPr>
        <p:grpSpPr>
          <a:xfrm>
            <a:off x="683300" y="482108"/>
            <a:ext cx="10825399" cy="2221595"/>
            <a:chOff x="749808" y="582692"/>
            <a:chExt cx="10825399" cy="22215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292ED8-0D9E-AC40-3E97-1F33E06F4D12}"/>
                </a:ext>
              </a:extLst>
            </p:cNvPr>
            <p:cNvSpPr txBox="1"/>
            <p:nvPr/>
          </p:nvSpPr>
          <p:spPr>
            <a:xfrm>
              <a:off x="749808" y="582692"/>
              <a:ext cx="10825399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800" dirty="0">
                  <a:ln w="4349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7 Bangers" panose="00000500000000000000" pitchFamily="2" charset="-93"/>
                </a:rPr>
                <a:t>TRUY TÌM MẬT THƯ</a:t>
              </a:r>
              <a:endParaRPr lang="vi-VN" sz="13800" dirty="0">
                <a:ln w="4349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#9Slide07 Bangers" panose="00000500000000000000" pitchFamily="2" charset="-93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DEE042-22DE-68EE-9082-59A9609F762A}"/>
                </a:ext>
              </a:extLst>
            </p:cNvPr>
            <p:cNvSpPr txBox="1"/>
            <p:nvPr/>
          </p:nvSpPr>
          <p:spPr>
            <a:xfrm>
              <a:off x="749808" y="588296"/>
              <a:ext cx="10825399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800" dirty="0">
                  <a:gradFill>
                    <a:gsLst>
                      <a:gs pos="0">
                        <a:srgbClr val="00B050"/>
                      </a:gs>
                      <a:gs pos="46000">
                        <a:srgbClr val="FFC000"/>
                      </a:gs>
                      <a:gs pos="64000">
                        <a:srgbClr val="7030A0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#9Slide07 Bangers" panose="00000500000000000000" pitchFamily="2" charset="-93"/>
                </a:rPr>
                <a:t>TRUY TÌM MẬT THƯ</a:t>
              </a:r>
              <a:endParaRPr lang="vi-VN" sz="13800" dirty="0">
                <a:gradFill>
                  <a:gsLst>
                    <a:gs pos="0">
                      <a:srgbClr val="00B050"/>
                    </a:gs>
                    <a:gs pos="46000">
                      <a:srgbClr val="FFC000"/>
                    </a:gs>
                    <a:gs pos="64000">
                      <a:srgbClr val="7030A0"/>
                    </a:gs>
                    <a:gs pos="100000">
                      <a:srgbClr val="0070C0"/>
                    </a:gs>
                  </a:gsLst>
                  <a:lin ang="5400000" scaled="1"/>
                </a:gradFill>
                <a:latin typeface="#9Slide07 Bangers" panose="00000500000000000000" pitchFamily="2" charset="-93"/>
              </a:endParaRPr>
            </a:p>
          </p:txBody>
        </p:sp>
      </p:grp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0FDCAFA-3AD4-4197-24AB-A28DD4802491}"/>
              </a:ext>
            </a:extLst>
          </p:cNvPr>
          <p:cNvSpPr/>
          <p:nvPr/>
        </p:nvSpPr>
        <p:spPr>
          <a:xfrm>
            <a:off x="3571707" y="3804539"/>
            <a:ext cx="7936992" cy="2688336"/>
          </a:xfrm>
          <a:custGeom>
            <a:avLst/>
            <a:gdLst>
              <a:gd name="connsiteX0" fmla="*/ 0 w 7936992"/>
              <a:gd name="connsiteY0" fmla="*/ 448065 h 2688336"/>
              <a:gd name="connsiteX1" fmla="*/ 448065 w 7936992"/>
              <a:gd name="connsiteY1" fmla="*/ 0 h 2688336"/>
              <a:gd name="connsiteX2" fmla="*/ 4629912 w 7936992"/>
              <a:gd name="connsiteY2" fmla="*/ 0 h 2688336"/>
              <a:gd name="connsiteX3" fmla="*/ 4629912 w 7936992"/>
              <a:gd name="connsiteY3" fmla="*/ 0 h 2688336"/>
              <a:gd name="connsiteX4" fmla="*/ 6614160 w 7936992"/>
              <a:gd name="connsiteY4" fmla="*/ 0 h 2688336"/>
              <a:gd name="connsiteX5" fmla="*/ 7488927 w 7936992"/>
              <a:gd name="connsiteY5" fmla="*/ 0 h 2688336"/>
              <a:gd name="connsiteX6" fmla="*/ 7936992 w 7936992"/>
              <a:gd name="connsiteY6" fmla="*/ 448065 h 2688336"/>
              <a:gd name="connsiteX7" fmla="*/ 7936992 w 7936992"/>
              <a:gd name="connsiteY7" fmla="*/ 1568196 h 2688336"/>
              <a:gd name="connsiteX8" fmla="*/ 8468929 w 7936992"/>
              <a:gd name="connsiteY8" fmla="*/ 1597920 h 2688336"/>
              <a:gd name="connsiteX9" fmla="*/ 7936992 w 7936992"/>
              <a:gd name="connsiteY9" fmla="*/ 2240280 h 2688336"/>
              <a:gd name="connsiteX10" fmla="*/ 7936992 w 7936992"/>
              <a:gd name="connsiteY10" fmla="*/ 2240271 h 2688336"/>
              <a:gd name="connsiteX11" fmla="*/ 7488927 w 7936992"/>
              <a:gd name="connsiteY11" fmla="*/ 2688336 h 2688336"/>
              <a:gd name="connsiteX12" fmla="*/ 6614160 w 7936992"/>
              <a:gd name="connsiteY12" fmla="*/ 2688336 h 2688336"/>
              <a:gd name="connsiteX13" fmla="*/ 4629912 w 7936992"/>
              <a:gd name="connsiteY13" fmla="*/ 2688336 h 2688336"/>
              <a:gd name="connsiteX14" fmla="*/ 4629912 w 7936992"/>
              <a:gd name="connsiteY14" fmla="*/ 2688336 h 2688336"/>
              <a:gd name="connsiteX15" fmla="*/ 448065 w 7936992"/>
              <a:gd name="connsiteY15" fmla="*/ 2688336 h 2688336"/>
              <a:gd name="connsiteX16" fmla="*/ 0 w 7936992"/>
              <a:gd name="connsiteY16" fmla="*/ 2240271 h 2688336"/>
              <a:gd name="connsiteX17" fmla="*/ 0 w 7936992"/>
              <a:gd name="connsiteY17" fmla="*/ 2240280 h 2688336"/>
              <a:gd name="connsiteX18" fmla="*/ 0 w 7936992"/>
              <a:gd name="connsiteY18" fmla="*/ 1568196 h 2688336"/>
              <a:gd name="connsiteX19" fmla="*/ 0 w 7936992"/>
              <a:gd name="connsiteY19" fmla="*/ 1568196 h 2688336"/>
              <a:gd name="connsiteX20" fmla="*/ 0 w 7936992"/>
              <a:gd name="connsiteY20" fmla="*/ 448065 h 268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936992" h="2688336" fill="none" extrusionOk="0">
                <a:moveTo>
                  <a:pt x="0" y="448065"/>
                </a:moveTo>
                <a:cubicBezTo>
                  <a:pt x="-630" y="209785"/>
                  <a:pt x="196679" y="-25568"/>
                  <a:pt x="448065" y="0"/>
                </a:cubicBezTo>
                <a:cubicBezTo>
                  <a:pt x="1195680" y="-81168"/>
                  <a:pt x="3771789" y="-77428"/>
                  <a:pt x="4629912" y="0"/>
                </a:cubicBezTo>
                <a:lnTo>
                  <a:pt x="4629912" y="0"/>
                </a:lnTo>
                <a:cubicBezTo>
                  <a:pt x="4930792" y="-87360"/>
                  <a:pt x="5697351" y="141828"/>
                  <a:pt x="6614160" y="0"/>
                </a:cubicBezTo>
                <a:cubicBezTo>
                  <a:pt x="6786877" y="53165"/>
                  <a:pt x="7118352" y="11869"/>
                  <a:pt x="7488927" y="0"/>
                </a:cubicBezTo>
                <a:cubicBezTo>
                  <a:pt x="7741116" y="7067"/>
                  <a:pt x="7930451" y="199066"/>
                  <a:pt x="7936992" y="448065"/>
                </a:cubicBezTo>
                <a:cubicBezTo>
                  <a:pt x="7987637" y="861499"/>
                  <a:pt x="7894180" y="1012751"/>
                  <a:pt x="7936992" y="1568196"/>
                </a:cubicBezTo>
                <a:cubicBezTo>
                  <a:pt x="8127714" y="1537031"/>
                  <a:pt x="8211049" y="1616988"/>
                  <a:pt x="8468929" y="1597920"/>
                </a:cubicBezTo>
                <a:cubicBezTo>
                  <a:pt x="8253414" y="1932569"/>
                  <a:pt x="8018717" y="2060739"/>
                  <a:pt x="7936992" y="2240280"/>
                </a:cubicBezTo>
                <a:lnTo>
                  <a:pt x="7936992" y="2240271"/>
                </a:lnTo>
                <a:cubicBezTo>
                  <a:pt x="7917864" y="2481972"/>
                  <a:pt x="7726953" y="2681287"/>
                  <a:pt x="7488927" y="2688336"/>
                </a:cubicBezTo>
                <a:cubicBezTo>
                  <a:pt x="7056220" y="2745422"/>
                  <a:pt x="6947860" y="2722853"/>
                  <a:pt x="6614160" y="2688336"/>
                </a:cubicBezTo>
                <a:cubicBezTo>
                  <a:pt x="5955803" y="2592396"/>
                  <a:pt x="5101780" y="2807239"/>
                  <a:pt x="4629912" y="2688336"/>
                </a:cubicBezTo>
                <a:lnTo>
                  <a:pt x="4629912" y="2688336"/>
                </a:lnTo>
                <a:cubicBezTo>
                  <a:pt x="3410246" y="2706929"/>
                  <a:pt x="1810056" y="2572947"/>
                  <a:pt x="448065" y="2688336"/>
                </a:cubicBezTo>
                <a:cubicBezTo>
                  <a:pt x="213605" y="2709640"/>
                  <a:pt x="9982" y="2473941"/>
                  <a:pt x="0" y="2240271"/>
                </a:cubicBezTo>
                <a:lnTo>
                  <a:pt x="0" y="2240280"/>
                </a:lnTo>
                <a:cubicBezTo>
                  <a:pt x="-3446" y="1931463"/>
                  <a:pt x="853" y="1882062"/>
                  <a:pt x="0" y="1568196"/>
                </a:cubicBezTo>
                <a:lnTo>
                  <a:pt x="0" y="1568196"/>
                </a:lnTo>
                <a:cubicBezTo>
                  <a:pt x="11618" y="1153059"/>
                  <a:pt x="-68573" y="976423"/>
                  <a:pt x="0" y="448065"/>
                </a:cubicBezTo>
                <a:close/>
              </a:path>
              <a:path w="7936992" h="2688336" stroke="0" extrusionOk="0">
                <a:moveTo>
                  <a:pt x="0" y="448065"/>
                </a:moveTo>
                <a:cubicBezTo>
                  <a:pt x="-16156" y="184314"/>
                  <a:pt x="177904" y="-37955"/>
                  <a:pt x="448065" y="0"/>
                </a:cubicBezTo>
                <a:cubicBezTo>
                  <a:pt x="1475775" y="-3784"/>
                  <a:pt x="3364710" y="21896"/>
                  <a:pt x="4629912" y="0"/>
                </a:cubicBezTo>
                <a:lnTo>
                  <a:pt x="4629912" y="0"/>
                </a:lnTo>
                <a:cubicBezTo>
                  <a:pt x="5353104" y="-108395"/>
                  <a:pt x="5952112" y="124120"/>
                  <a:pt x="6614160" y="0"/>
                </a:cubicBezTo>
                <a:cubicBezTo>
                  <a:pt x="6862894" y="40279"/>
                  <a:pt x="7273402" y="-17685"/>
                  <a:pt x="7488927" y="0"/>
                </a:cubicBezTo>
                <a:cubicBezTo>
                  <a:pt x="7729848" y="-9537"/>
                  <a:pt x="7907577" y="214136"/>
                  <a:pt x="7936992" y="448065"/>
                </a:cubicBezTo>
                <a:cubicBezTo>
                  <a:pt x="7964433" y="842830"/>
                  <a:pt x="8034594" y="1455253"/>
                  <a:pt x="7936992" y="1568196"/>
                </a:cubicBezTo>
                <a:cubicBezTo>
                  <a:pt x="7996148" y="1535909"/>
                  <a:pt x="8300129" y="1626536"/>
                  <a:pt x="8468929" y="1597920"/>
                </a:cubicBezTo>
                <a:cubicBezTo>
                  <a:pt x="8358662" y="1679281"/>
                  <a:pt x="8111048" y="2010908"/>
                  <a:pt x="7936992" y="2240280"/>
                </a:cubicBezTo>
                <a:lnTo>
                  <a:pt x="7936992" y="2240271"/>
                </a:lnTo>
                <a:cubicBezTo>
                  <a:pt x="7947165" y="2497667"/>
                  <a:pt x="7704835" y="2712944"/>
                  <a:pt x="7488927" y="2688336"/>
                </a:cubicBezTo>
                <a:cubicBezTo>
                  <a:pt x="7392899" y="2610524"/>
                  <a:pt x="6758264" y="2617913"/>
                  <a:pt x="6614160" y="2688336"/>
                </a:cubicBezTo>
                <a:cubicBezTo>
                  <a:pt x="6199176" y="2564624"/>
                  <a:pt x="5234981" y="2677116"/>
                  <a:pt x="4629912" y="2688336"/>
                </a:cubicBezTo>
                <a:lnTo>
                  <a:pt x="4629912" y="2688336"/>
                </a:lnTo>
                <a:cubicBezTo>
                  <a:pt x="3934452" y="2692656"/>
                  <a:pt x="2470654" y="2850061"/>
                  <a:pt x="448065" y="2688336"/>
                </a:cubicBezTo>
                <a:cubicBezTo>
                  <a:pt x="195237" y="2683404"/>
                  <a:pt x="-12165" y="2484849"/>
                  <a:pt x="0" y="2240271"/>
                </a:cubicBezTo>
                <a:lnTo>
                  <a:pt x="0" y="2240280"/>
                </a:lnTo>
                <a:cubicBezTo>
                  <a:pt x="-42338" y="1930132"/>
                  <a:pt x="46814" y="1887363"/>
                  <a:pt x="0" y="1568196"/>
                </a:cubicBezTo>
                <a:lnTo>
                  <a:pt x="0" y="1568196"/>
                </a:lnTo>
                <a:cubicBezTo>
                  <a:pt x="-83329" y="1351070"/>
                  <a:pt x="-81011" y="564633"/>
                  <a:pt x="0" y="448065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003399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82237522">
                  <a:prstGeom prst="wedgeRoundRectCallout">
                    <a:avLst>
                      <a:gd name="adj1" fmla="val 56702"/>
                      <a:gd name="adj2" fmla="val 9439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Hãy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trả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lời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các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câu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hỏi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sau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để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thu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thập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gợi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ý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giải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mật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thư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cùng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các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bạn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nhỏ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0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nhé</a:t>
            </a:r>
            <a:r>
              <a:rPr lang="en-GB" sz="40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! </a:t>
            </a:r>
            <a:endParaRPr lang="vi-VN" sz="4000" dirty="0">
              <a:solidFill>
                <a:schemeClr val="tx2"/>
              </a:solidFill>
              <a:latin typeface="#9Slide03 Comfortaa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76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895E-135A-0730-6681-833BF1D5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3C22-7AC1-3580-1259-9ED137D8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82D5F78B-7103-8F23-B23A-56394828B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05485C7-CA39-24DA-0E59-792F6F7A744F}"/>
              </a:ext>
            </a:extLst>
          </p:cNvPr>
          <p:cNvSpPr/>
          <p:nvPr/>
        </p:nvSpPr>
        <p:spPr>
          <a:xfrm>
            <a:off x="518160" y="448056"/>
            <a:ext cx="11155680" cy="270662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Câu </a:t>
            </a:r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1: </a:t>
            </a:r>
            <a:r>
              <a:rPr lang="vi-VN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Chú gấu bông dưới đây có giá tiền đọc là</a:t>
            </a:r>
          </a:p>
          <a:p>
            <a:pPr algn="ctr"/>
            <a:endParaRPr lang="vi-VN" sz="40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vi-VN" sz="40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vi-VN" sz="40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0EBE22-3D20-5A38-3463-A3F93F1FA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7864" y="1215200"/>
            <a:ext cx="1575921" cy="217627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C5DD0-229D-871D-011B-A2056580DB87}"/>
              </a:ext>
            </a:extLst>
          </p:cNvPr>
          <p:cNvGrpSpPr/>
          <p:nvPr/>
        </p:nvGrpSpPr>
        <p:grpSpPr>
          <a:xfrm>
            <a:off x="-35094" y="3602736"/>
            <a:ext cx="5887322" cy="1409895"/>
            <a:chOff x="-35094" y="3602736"/>
            <a:chExt cx="5887322" cy="14098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60DE4A1-B92A-CDA3-6F44-7CCB2888443E}"/>
                </a:ext>
              </a:extLst>
            </p:cNvPr>
            <p:cNvSpPr/>
            <p:nvPr/>
          </p:nvSpPr>
          <p:spPr>
            <a:xfrm>
              <a:off x="957072" y="3602736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3600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Hai năm mươi nghìn đồng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8AEEFB-6D61-C6E9-CAC8-2C5180B9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094" y="3703321"/>
              <a:ext cx="1146132" cy="130931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F4C968-081F-9215-E2CC-C533AE5C7D55}"/>
              </a:ext>
            </a:extLst>
          </p:cNvPr>
          <p:cNvGrpSpPr/>
          <p:nvPr/>
        </p:nvGrpSpPr>
        <p:grpSpPr>
          <a:xfrm>
            <a:off x="5971100" y="3555589"/>
            <a:ext cx="5801800" cy="1455041"/>
            <a:chOff x="5971100" y="3555589"/>
            <a:chExt cx="5801800" cy="145504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AB55C82-A288-583F-14C9-6EE49FF39CCD}"/>
                </a:ext>
              </a:extLst>
            </p:cNvPr>
            <p:cNvSpPr/>
            <p:nvPr/>
          </p:nvSpPr>
          <p:spPr>
            <a:xfrm>
              <a:off x="6877743" y="3555589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360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Hai trăm năm mươi đồng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B0F7C6-DD1B-DF59-B085-564D75A7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1100" y="3712269"/>
              <a:ext cx="1096834" cy="129836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15DD8C-1CBB-B219-0B25-AA7796BABC5F}"/>
              </a:ext>
            </a:extLst>
          </p:cNvPr>
          <p:cNvGrpSpPr/>
          <p:nvPr/>
        </p:nvGrpSpPr>
        <p:grpSpPr>
          <a:xfrm>
            <a:off x="118872" y="5221415"/>
            <a:ext cx="5733356" cy="1435173"/>
            <a:chOff x="118872" y="5221415"/>
            <a:chExt cx="5733356" cy="143517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B0B1A49-DAF1-8FD7-04A8-BB2EE04C9805}"/>
                </a:ext>
              </a:extLst>
            </p:cNvPr>
            <p:cNvSpPr/>
            <p:nvPr/>
          </p:nvSpPr>
          <p:spPr>
            <a:xfrm>
              <a:off x="957072" y="5221415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360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Hai trăm năm mươi nghìn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251AA8-055F-5CCA-165E-1A36D6292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872" y="5347277"/>
              <a:ext cx="1036688" cy="130931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E85040-43C0-6B3C-097C-CD5AA17384D5}"/>
              </a:ext>
            </a:extLst>
          </p:cNvPr>
          <p:cNvGrpSpPr/>
          <p:nvPr/>
        </p:nvGrpSpPr>
        <p:grpSpPr>
          <a:xfrm>
            <a:off x="5908763" y="5206794"/>
            <a:ext cx="5864136" cy="1390611"/>
            <a:chOff x="5908763" y="5206794"/>
            <a:chExt cx="5864136" cy="139061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B0A155A-1B98-5216-C8DC-22BD3C9C9948}"/>
                </a:ext>
              </a:extLst>
            </p:cNvPr>
            <p:cNvSpPr/>
            <p:nvPr/>
          </p:nvSpPr>
          <p:spPr>
            <a:xfrm>
              <a:off x="6877742" y="5206794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360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Hai trăm năm mươi nghìn đồng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FB976D-0DAC-FC76-9CDE-5B585792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08763" y="5331427"/>
              <a:ext cx="1159171" cy="126597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0A44699-D11F-EF59-9634-9C39CF3D5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08566" y="5698522"/>
            <a:ext cx="1109568" cy="1066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E908F-E4EC-B58F-F8A2-CD6DC1C57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41025" y="1801368"/>
            <a:ext cx="1247869" cy="12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895E-135A-0730-6681-833BF1D5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3C22-7AC1-3580-1259-9ED137D8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82D5F78B-7103-8F23-B23A-56394828B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05485C7-CA39-24DA-0E59-792F6F7A744F}"/>
              </a:ext>
            </a:extLst>
          </p:cNvPr>
          <p:cNvSpPr/>
          <p:nvPr/>
        </p:nvSpPr>
        <p:spPr>
          <a:xfrm>
            <a:off x="518160" y="448056"/>
            <a:ext cx="11155680" cy="1438796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Câu </a:t>
            </a:r>
            <a:r>
              <a:rPr lang="en-US" sz="4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2: </a:t>
            </a:r>
            <a:r>
              <a:rPr lang="vi-VN" sz="4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 tròn số 375 605 đến hàng nghìn ta được số?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C5DD0-229D-871D-011B-A2056580DB87}"/>
              </a:ext>
            </a:extLst>
          </p:cNvPr>
          <p:cNvGrpSpPr/>
          <p:nvPr/>
        </p:nvGrpSpPr>
        <p:grpSpPr>
          <a:xfrm>
            <a:off x="0" y="3014285"/>
            <a:ext cx="5887322" cy="1409895"/>
            <a:chOff x="-35094" y="3602736"/>
            <a:chExt cx="5887322" cy="14098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60DE4A1-B92A-CDA3-6F44-7CCB2888443E}"/>
                </a:ext>
              </a:extLst>
            </p:cNvPr>
            <p:cNvSpPr/>
            <p:nvPr/>
          </p:nvSpPr>
          <p:spPr>
            <a:xfrm>
              <a:off x="957072" y="3602736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4800" b="1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376 000</a:t>
              </a:r>
              <a:endParaRPr lang="vi-VN" sz="48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8AEEFB-6D61-C6E9-CAC8-2C5180B9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094" y="3703321"/>
              <a:ext cx="1146132" cy="130931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F4C968-081F-9215-E2CC-C533AE5C7D55}"/>
              </a:ext>
            </a:extLst>
          </p:cNvPr>
          <p:cNvGrpSpPr/>
          <p:nvPr/>
        </p:nvGrpSpPr>
        <p:grpSpPr>
          <a:xfrm>
            <a:off x="6006194" y="2967138"/>
            <a:ext cx="5801800" cy="1455041"/>
            <a:chOff x="5971100" y="3555589"/>
            <a:chExt cx="5801800" cy="145504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AB55C82-A288-583F-14C9-6EE49FF39CCD}"/>
                </a:ext>
              </a:extLst>
            </p:cNvPr>
            <p:cNvSpPr/>
            <p:nvPr/>
          </p:nvSpPr>
          <p:spPr>
            <a:xfrm>
              <a:off x="6877743" y="3555589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4800" b="1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375 000</a:t>
              </a:r>
              <a:endParaRPr lang="vi-VN" sz="48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B0F7C6-DD1B-DF59-B085-564D75A7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100" y="3712269"/>
              <a:ext cx="1096834" cy="129836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15DD8C-1CBB-B219-0B25-AA7796BABC5F}"/>
              </a:ext>
            </a:extLst>
          </p:cNvPr>
          <p:cNvGrpSpPr/>
          <p:nvPr/>
        </p:nvGrpSpPr>
        <p:grpSpPr>
          <a:xfrm>
            <a:off x="153966" y="4632964"/>
            <a:ext cx="5733356" cy="1435173"/>
            <a:chOff x="118872" y="5221415"/>
            <a:chExt cx="5733356" cy="143517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B0B1A49-DAF1-8FD7-04A8-BB2EE04C9805}"/>
                </a:ext>
              </a:extLst>
            </p:cNvPr>
            <p:cNvSpPr/>
            <p:nvPr/>
          </p:nvSpPr>
          <p:spPr>
            <a:xfrm>
              <a:off x="957072" y="5221415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4800" b="1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377 000</a:t>
              </a:r>
              <a:endParaRPr lang="vi-VN" sz="48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251AA8-055F-5CCA-165E-1A36D6292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72" y="5347277"/>
              <a:ext cx="1036688" cy="130931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E85040-43C0-6B3C-097C-CD5AA17384D5}"/>
              </a:ext>
            </a:extLst>
          </p:cNvPr>
          <p:cNvGrpSpPr/>
          <p:nvPr/>
        </p:nvGrpSpPr>
        <p:grpSpPr>
          <a:xfrm>
            <a:off x="5943857" y="4618343"/>
            <a:ext cx="5864136" cy="1390611"/>
            <a:chOff x="5908763" y="5206794"/>
            <a:chExt cx="5864136" cy="139061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B0A155A-1B98-5216-C8DC-22BD3C9C9948}"/>
                </a:ext>
              </a:extLst>
            </p:cNvPr>
            <p:cNvSpPr/>
            <p:nvPr/>
          </p:nvSpPr>
          <p:spPr>
            <a:xfrm>
              <a:off x="6877742" y="5206794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4800" b="1" i="0" dirty="0">
                  <a:solidFill>
                    <a:srgbClr val="000000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375 600</a:t>
              </a:r>
              <a:endParaRPr lang="vi-VN" sz="48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FB976D-0DAC-FC76-9CDE-5B585792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8763" y="5331427"/>
              <a:ext cx="1159171" cy="126597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0A44699-D11F-EF59-9634-9C39CF3D5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2070" y="3123818"/>
            <a:ext cx="1109568" cy="10668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2A96F0-8784-8C16-F4D5-372E5C017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0217" y="951962"/>
            <a:ext cx="1247869" cy="122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895E-135A-0730-6681-833BF1D5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3C22-7AC1-3580-1259-9ED137D8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82D5F78B-7103-8F23-B23A-56394828B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05485C7-CA39-24DA-0E59-792F6F7A744F}"/>
              </a:ext>
            </a:extLst>
          </p:cNvPr>
          <p:cNvSpPr/>
          <p:nvPr/>
        </p:nvSpPr>
        <p:spPr>
          <a:xfrm>
            <a:off x="518160" y="242172"/>
            <a:ext cx="11155680" cy="129470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Câu </a:t>
            </a:r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3: </a:t>
            </a:r>
            <a:r>
              <a:rPr lang="vi-VN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Sắp xếp giá tiền của các món đồ chơi sau theo thứ tự từ </a:t>
            </a:r>
            <a:r>
              <a:rPr lang="vi-VN" sz="4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lớn đến bé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C5DD0-229D-871D-011B-A2056580DB87}"/>
              </a:ext>
            </a:extLst>
          </p:cNvPr>
          <p:cNvGrpSpPr/>
          <p:nvPr/>
        </p:nvGrpSpPr>
        <p:grpSpPr>
          <a:xfrm>
            <a:off x="0" y="3681797"/>
            <a:ext cx="5887322" cy="1409895"/>
            <a:chOff x="-35094" y="3602736"/>
            <a:chExt cx="5887322" cy="14098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60DE4A1-B92A-CDA3-6F44-7CCB2888443E}"/>
                </a:ext>
              </a:extLst>
            </p:cNvPr>
            <p:cNvSpPr/>
            <p:nvPr/>
          </p:nvSpPr>
          <p:spPr>
            <a:xfrm>
              <a:off x="957072" y="3602736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vi-VN" sz="36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270 000 đồng; 99 000 đồng; 200 000 đồng</a:t>
              </a:r>
              <a:endParaRPr lang="vi-VN" sz="3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8AEEFB-6D61-C6E9-CAC8-2C5180B9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094" y="3703321"/>
              <a:ext cx="1146132" cy="130931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F4C968-081F-9215-E2CC-C533AE5C7D55}"/>
              </a:ext>
            </a:extLst>
          </p:cNvPr>
          <p:cNvGrpSpPr/>
          <p:nvPr/>
        </p:nvGrpSpPr>
        <p:grpSpPr>
          <a:xfrm>
            <a:off x="6006194" y="3634650"/>
            <a:ext cx="5801800" cy="1455041"/>
            <a:chOff x="5971100" y="3555589"/>
            <a:chExt cx="5801800" cy="145504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AB55C82-A288-583F-14C9-6EE49FF39CCD}"/>
                </a:ext>
              </a:extLst>
            </p:cNvPr>
            <p:cNvSpPr/>
            <p:nvPr/>
          </p:nvSpPr>
          <p:spPr>
            <a:xfrm>
              <a:off x="6877743" y="3555589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vi-VN" sz="36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99 000 đồng; 200 000 đồng; 270 000 đồng</a:t>
              </a:r>
              <a:endParaRPr lang="vi-VN" sz="3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B0F7C6-DD1B-DF59-B085-564D75A7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100" y="3712269"/>
              <a:ext cx="1096834" cy="129836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15DD8C-1CBB-B219-0B25-AA7796BABC5F}"/>
              </a:ext>
            </a:extLst>
          </p:cNvPr>
          <p:cNvGrpSpPr/>
          <p:nvPr/>
        </p:nvGrpSpPr>
        <p:grpSpPr>
          <a:xfrm>
            <a:off x="153966" y="5300476"/>
            <a:ext cx="5733356" cy="1435173"/>
            <a:chOff x="118872" y="5221415"/>
            <a:chExt cx="5733356" cy="143517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B0B1A49-DAF1-8FD7-04A8-BB2EE04C9805}"/>
                </a:ext>
              </a:extLst>
            </p:cNvPr>
            <p:cNvSpPr/>
            <p:nvPr/>
          </p:nvSpPr>
          <p:spPr>
            <a:xfrm>
              <a:off x="957072" y="5221415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vi-VN" sz="36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200 000 đồng; 99 000 đồng; 270 000 đồng</a:t>
              </a:r>
              <a:endParaRPr lang="vi-VN" sz="3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251AA8-055F-5CCA-165E-1A36D6292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72" y="5347277"/>
              <a:ext cx="1036688" cy="130931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E85040-43C0-6B3C-097C-CD5AA17384D5}"/>
              </a:ext>
            </a:extLst>
          </p:cNvPr>
          <p:cNvGrpSpPr/>
          <p:nvPr/>
        </p:nvGrpSpPr>
        <p:grpSpPr>
          <a:xfrm>
            <a:off x="5943857" y="5285855"/>
            <a:ext cx="5864136" cy="1390611"/>
            <a:chOff x="5908763" y="5206794"/>
            <a:chExt cx="5864136" cy="139061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B0A155A-1B98-5216-C8DC-22BD3C9C9948}"/>
                </a:ext>
              </a:extLst>
            </p:cNvPr>
            <p:cNvSpPr/>
            <p:nvPr/>
          </p:nvSpPr>
          <p:spPr>
            <a:xfrm>
              <a:off x="6877742" y="5206794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vi-VN" sz="36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270 000 đồng; 200 000 đồng; 99 000 đồng</a:t>
              </a:r>
              <a:endParaRPr lang="vi-VN" sz="3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FB976D-0DAC-FC76-9CDE-5B585792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8763" y="5331427"/>
              <a:ext cx="1159171" cy="126597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0A44699-D11F-EF59-9634-9C39CF3D5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1517" y="5657595"/>
            <a:ext cx="1109568" cy="106689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2A96F0-8784-8C16-F4D5-372E5C017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0217" y="951962"/>
            <a:ext cx="1247869" cy="1223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9B622-9B4B-07A8-564A-3AA3028BB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87306" y="1619869"/>
            <a:ext cx="6837775" cy="197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artoon of kids standing in front of a green board&#10;&#10;Description automatically generated">
            <a:extLst>
              <a:ext uri="{FF2B5EF4-FFF2-40B4-BE49-F238E27FC236}">
                <a16:creationId xmlns:a16="http://schemas.microsoft.com/office/drawing/2014/main" id="{3C2142C2-2B29-341C-2D72-13C5AFC4E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b="704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8810A8-CA25-028A-D2C0-CEBC0C54A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11" y="901222"/>
            <a:ext cx="8762754" cy="21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8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895E-135A-0730-6681-833BF1D5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3C22-7AC1-3580-1259-9ED137D8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82D5F78B-7103-8F23-B23A-56394828B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05485C7-CA39-24DA-0E59-792F6F7A744F}"/>
              </a:ext>
            </a:extLst>
          </p:cNvPr>
          <p:cNvSpPr/>
          <p:nvPr/>
        </p:nvSpPr>
        <p:spPr>
          <a:xfrm>
            <a:off x="518160" y="242172"/>
            <a:ext cx="11155680" cy="4659012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sz="4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3387A82-50A1-4AC0-926E-C1BD291002E1}"/>
              </a:ext>
            </a:extLst>
          </p:cNvPr>
          <p:cNvSpPr/>
          <p:nvPr/>
        </p:nvSpPr>
        <p:spPr>
          <a:xfrm>
            <a:off x="4006306" y="3103101"/>
            <a:ext cx="4179388" cy="2747916"/>
          </a:xfrm>
          <a:custGeom>
            <a:avLst/>
            <a:gdLst/>
            <a:ahLst/>
            <a:cxnLst/>
            <a:rect l="l" t="t" r="r" b="b"/>
            <a:pathLst>
              <a:path w="1827209" h="1385357">
                <a:moveTo>
                  <a:pt x="0" y="0"/>
                </a:moveTo>
                <a:lnTo>
                  <a:pt x="1827209" y="0"/>
                </a:lnTo>
                <a:lnTo>
                  <a:pt x="1827209" y="1385357"/>
                </a:lnTo>
                <a:lnTo>
                  <a:pt x="0" y="1385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F2D4F-5827-66E5-5365-0347151E4EA8}"/>
              </a:ext>
            </a:extLst>
          </p:cNvPr>
          <p:cNvSpPr txBox="1"/>
          <p:nvPr/>
        </p:nvSpPr>
        <p:spPr>
          <a:xfrm flipH="1">
            <a:off x="1591053" y="568567"/>
            <a:ext cx="8913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Chúc mừng các em đã nhận được mật thư. Hãy đi đến cuối lớp học để nhận phần </a:t>
            </a:r>
            <a:r>
              <a:rPr lang="vi-VN" sz="3600" dirty="0" err="1">
                <a:solidFill>
                  <a:schemeClr val="accent2"/>
                </a:solidFill>
                <a:latin typeface="#9Slide03 Comfortaa Bold" panose="00000800000000000000" pitchFamily="2" charset="0"/>
              </a:rPr>
              <a:t>thuởng</a:t>
            </a:r>
            <a:r>
              <a:rPr lang="vi-VN" sz="36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 cho buổi học hôm nay nhé</a:t>
            </a:r>
            <a:r>
              <a:rPr lang="en-US" sz="36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!</a:t>
            </a:r>
            <a:r>
              <a:rPr lang="vi-VN" sz="36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580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cartoon of kids standing in front of a green board&#10;&#10;Description automatically generated">
            <a:extLst>
              <a:ext uri="{FF2B5EF4-FFF2-40B4-BE49-F238E27FC236}">
                <a16:creationId xmlns:a16="http://schemas.microsoft.com/office/drawing/2014/main" id="{3C2142C2-2B29-341C-2D72-13C5AFC4E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b="704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588E67-956E-61F9-F518-F7A4FE7B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39" y="-193948"/>
            <a:ext cx="8547333" cy="47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5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7DBF1-8EB0-F86B-4D36-2CEE71619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7" name="Khởi động tiết học - Bài 31">
            <a:hlinkClick r:id="" action="ppaction://media"/>
            <a:extLst>
              <a:ext uri="{FF2B5EF4-FFF2-40B4-BE49-F238E27FC236}">
                <a16:creationId xmlns:a16="http://schemas.microsoft.com/office/drawing/2014/main" id="{BF1727C8-2D29-22FE-0442-AF6A11127A4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88302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186D-3B81-0A69-058D-5A1ED3016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CC57C9-0957-0886-DB46-090FE1B128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Picture 4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7DEAD16D-4E43-1809-1E22-4DD36A77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361A78D-DB29-5547-D6DE-6DB970C5B392}"/>
              </a:ext>
            </a:extLst>
          </p:cNvPr>
          <p:cNvGrpSpPr/>
          <p:nvPr/>
        </p:nvGrpSpPr>
        <p:grpSpPr>
          <a:xfrm>
            <a:off x="1866012" y="1184701"/>
            <a:ext cx="1868588" cy="830998"/>
            <a:chOff x="4636644" y="306883"/>
            <a:chExt cx="1868588" cy="83099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6419F0-5C4F-4759-16F1-5AFBBC50813B}"/>
                </a:ext>
              </a:extLst>
            </p:cNvPr>
            <p:cNvSpPr txBox="1"/>
            <p:nvPr/>
          </p:nvSpPr>
          <p:spPr>
            <a:xfrm>
              <a:off x="4636644" y="306884"/>
              <a:ext cx="1868588" cy="830997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GB" sz="4800" dirty="0">
                  <a:ln w="2032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7 Chubby" pitchFamily="2" charset="0"/>
                </a:rPr>
                <a:t>TOÁN</a:t>
              </a:r>
              <a:endParaRPr lang="vi-VN" sz="4800" dirty="0">
                <a:ln w="2032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C05440-395A-832D-8BC7-486BD7002347}"/>
                </a:ext>
              </a:extLst>
            </p:cNvPr>
            <p:cNvSpPr txBox="1"/>
            <p:nvPr/>
          </p:nvSpPr>
          <p:spPr>
            <a:xfrm>
              <a:off x="4636644" y="306883"/>
              <a:ext cx="1868588" cy="830997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#9Slide07 Chubby" pitchFamily="2" charset="0"/>
                </a:rPr>
                <a:t>T</a:t>
              </a:r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#9Slide07 Chubby" pitchFamily="2" charset="0"/>
                </a:rPr>
                <a:t>O</a:t>
              </a:r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latin typeface="#9Slide07 Chubby" pitchFamily="2" charset="0"/>
                </a:rPr>
                <a:t>Á</a:t>
              </a:r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#9Slide07 Chubby" pitchFamily="2" charset="0"/>
                </a:rPr>
                <a:t>N</a:t>
              </a:r>
              <a:endParaRPr lang="vi-VN" sz="4800" dirty="0"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2E32DE0-777E-BD68-088B-1947F47B42B2}"/>
              </a:ext>
            </a:extLst>
          </p:cNvPr>
          <p:cNvGrpSpPr/>
          <p:nvPr/>
        </p:nvGrpSpPr>
        <p:grpSpPr>
          <a:xfrm>
            <a:off x="1779825" y="1650984"/>
            <a:ext cx="2040961" cy="1164813"/>
            <a:chOff x="1779825" y="1698239"/>
            <a:chExt cx="2040961" cy="1164813"/>
          </a:xfrm>
        </p:grpSpPr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AF9FB31B-AD89-DBE6-92EF-28F02D3CC977}"/>
                </a:ext>
              </a:extLst>
            </p:cNvPr>
            <p:cNvSpPr/>
            <p:nvPr/>
          </p:nvSpPr>
          <p:spPr>
            <a:xfrm rot="20613725">
              <a:off x="1779825" y="1698239"/>
              <a:ext cx="2040961" cy="1164813"/>
            </a:xfrm>
            <a:custGeom>
              <a:avLst/>
              <a:gdLst/>
              <a:ahLst/>
              <a:cxnLst/>
              <a:rect l="l" t="t" r="r" b="b"/>
              <a:pathLst>
                <a:path w="1172323" h="1005267">
                  <a:moveTo>
                    <a:pt x="0" y="0"/>
                  </a:moveTo>
                  <a:lnTo>
                    <a:pt x="1172323" y="0"/>
                  </a:lnTo>
                  <a:lnTo>
                    <a:pt x="1172323" y="1005267"/>
                  </a:lnTo>
                  <a:lnTo>
                    <a:pt x="0" y="1005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FF8775-C6E3-1696-888E-5892C9AF315F}"/>
                </a:ext>
              </a:extLst>
            </p:cNvPr>
            <p:cNvGrpSpPr/>
            <p:nvPr/>
          </p:nvGrpSpPr>
          <p:grpSpPr>
            <a:xfrm>
              <a:off x="2244705" y="1852726"/>
              <a:ext cx="1121941" cy="707886"/>
              <a:chOff x="2244705" y="1852726"/>
              <a:chExt cx="1121941" cy="70788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7BCF0C-3A15-08E9-93F8-6242674E062C}"/>
                  </a:ext>
                </a:extLst>
              </p:cNvPr>
              <p:cNvSpPr txBox="1"/>
              <p:nvPr/>
            </p:nvSpPr>
            <p:spPr>
              <a:xfrm rot="20804962">
                <a:off x="2244705" y="1852726"/>
                <a:ext cx="11112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 err="1">
                    <a:ln w="187325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#9Slide07 Pangolin" panose="00000500000000000000" pitchFamily="2" charset="-93"/>
                  </a:rPr>
                  <a:t>Bài</a:t>
                </a:r>
                <a:r>
                  <a:rPr lang="en-GB" sz="4000" dirty="0">
                    <a:ln w="187325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#9Slide07 Pangolin" panose="00000500000000000000" pitchFamily="2" charset="-93"/>
                  </a:rPr>
                  <a:t> 1</a:t>
                </a:r>
                <a:endParaRPr lang="vi-VN" sz="4000" dirty="0">
                  <a:ln w="18732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7 Pangolin" panose="00000500000000000000" pitchFamily="2" charset="-93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F6964B-EEDC-1B2F-C30C-3E6FB4DF2D14}"/>
                  </a:ext>
                </a:extLst>
              </p:cNvPr>
              <p:cNvSpPr txBox="1"/>
              <p:nvPr/>
            </p:nvSpPr>
            <p:spPr>
              <a:xfrm rot="20804962">
                <a:off x="2255444" y="1852726"/>
                <a:ext cx="111120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000" dirty="0" err="1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#9Slide07 Pangolin" panose="00000500000000000000" pitchFamily="2" charset="-93"/>
                  </a:rPr>
                  <a:t>Bài</a:t>
                </a:r>
                <a:r>
                  <a:rPr lang="en-GB" sz="4000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#9Slide07 Pangolin" panose="00000500000000000000" pitchFamily="2" charset="-93"/>
                  </a:rPr>
                  <a:t> 1</a:t>
                </a:r>
                <a:endParaRPr lang="vi-VN" sz="4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#9Slide07 Pangolin" panose="00000500000000000000" pitchFamily="2" charset="-93"/>
                </a:endParaRPr>
              </a:p>
            </p:txBody>
          </p:sp>
        </p:grp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2DD8C9-ACF8-D9CE-56AE-2CB5E79893B3}"/>
              </a:ext>
            </a:extLst>
          </p:cNvPr>
          <p:cNvSpPr/>
          <p:nvPr/>
        </p:nvSpPr>
        <p:spPr>
          <a:xfrm>
            <a:off x="8985503" y="3602038"/>
            <a:ext cx="1539241" cy="45631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#9Slide03 Cabin Bold" panose="00000800000000000000" pitchFamily="2" charset="-93"/>
                <a:cs typeface="#9Slide03 Arima Madurai ExtraBo" panose="00000900000000000000" pitchFamily="2" charset="-93"/>
              </a:rPr>
              <a:t>Tiết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  <a:latin typeface="#9Slide03 Cabin Bold" panose="00000800000000000000" pitchFamily="2" charset="-93"/>
                <a:cs typeface="#9Slide03 Arima Madurai ExtraBo" panose="00000900000000000000" pitchFamily="2" charset="-93"/>
              </a:rPr>
              <a:t> 2</a:t>
            </a:r>
            <a:endParaRPr lang="vi-VN" sz="3200" dirty="0">
              <a:solidFill>
                <a:schemeClr val="tx2">
                  <a:lumMod val="75000"/>
                  <a:lumOff val="25000"/>
                </a:schemeClr>
              </a:solidFill>
              <a:latin typeface="#9Slide03 Cabin Bold" panose="00000800000000000000" pitchFamily="2" charset="-93"/>
              <a:cs typeface="#9Slide03 Arima Madurai ExtraBo" panose="00000900000000000000" pitchFamily="2" charset="-93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AA093-09ED-1CE8-D39B-4889575AC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169" y="215103"/>
            <a:ext cx="5322269" cy="33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7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Content Placeholder 4" descr="A cartoon of kids standing in front of a green board&#10;&#10;Description automatically generated">
            <a:extLst>
              <a:ext uri="{FF2B5EF4-FFF2-40B4-BE49-F238E27FC236}">
                <a16:creationId xmlns:a16="http://schemas.microsoft.com/office/drawing/2014/main" id="{3C2142C2-2B29-341C-2D72-13C5AFC4E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7" b="704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73ED03-8E77-0C12-6BA7-BAD29225F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346" y="558861"/>
            <a:ext cx="8618275" cy="22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3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7DEAD16D-4E43-1809-1E22-4DD36A774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9F595ECF-F5CD-E940-3274-DC31A0432D29}"/>
              </a:ext>
            </a:extLst>
          </p:cNvPr>
          <p:cNvSpPr/>
          <p:nvPr/>
        </p:nvSpPr>
        <p:spPr>
          <a:xfrm>
            <a:off x="374904" y="438912"/>
            <a:ext cx="11384280" cy="6016752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55B541-C3FB-6739-D531-9DC67560CFB5}"/>
              </a:ext>
            </a:extLst>
          </p:cNvPr>
          <p:cNvSpPr/>
          <p:nvPr/>
        </p:nvSpPr>
        <p:spPr>
          <a:xfrm>
            <a:off x="768096" y="649224"/>
            <a:ext cx="731520" cy="658368"/>
          </a:xfrm>
          <a:prstGeom prst="ellipse">
            <a:avLst/>
          </a:prstGeom>
          <a:solidFill>
            <a:srgbClr val="FF7C8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#9Slide07 IcielBaliho Script" pitchFamily="2" charset="-93"/>
              </a:rPr>
              <a:t>1</a:t>
            </a:r>
            <a:endParaRPr lang="vi-VN" sz="4800" dirty="0">
              <a:latin typeface="#9Slide07 IcielBaliho Script" pitchFamily="2" charset="-93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F2C808-CFDC-7680-5713-147C3033804D}"/>
              </a:ext>
            </a:extLst>
          </p:cNvPr>
          <p:cNvSpPr txBox="1"/>
          <p:nvPr/>
        </p:nvSpPr>
        <p:spPr>
          <a:xfrm>
            <a:off x="1629918" y="563130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 câu trả lời đúng.</a:t>
            </a:r>
            <a:endParaRPr lang="vi-VN" sz="4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56376C9-B546-8102-C02B-F6BB8E3D71A1}"/>
              </a:ext>
            </a:extLst>
          </p:cNvPr>
          <p:cNvSpPr/>
          <p:nvPr/>
        </p:nvSpPr>
        <p:spPr>
          <a:xfrm>
            <a:off x="768096" y="1627632"/>
            <a:ext cx="7991856" cy="70788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Đỉnh núi nào dưới đây cao nhất?</a:t>
            </a:r>
          </a:p>
        </p:txBody>
      </p:sp>
      <p:pic>
        <p:nvPicPr>
          <p:cNvPr id="24" name="Picture 23" descr="A cartoon of a person on a mountain&#10;&#10;Description automatically generated with medium confidence">
            <a:extLst>
              <a:ext uri="{FF2B5EF4-FFF2-40B4-BE49-F238E27FC236}">
                <a16:creationId xmlns:a16="http://schemas.microsoft.com/office/drawing/2014/main" id="{5238D6E5-D653-886B-AB8F-2B2D71CFBF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0" r="50448" b="60668"/>
          <a:stretch/>
        </p:blipFill>
        <p:spPr>
          <a:xfrm>
            <a:off x="1133856" y="2412349"/>
            <a:ext cx="2779776" cy="1837479"/>
          </a:xfrm>
          <a:prstGeom prst="rect">
            <a:avLst/>
          </a:prstGeom>
        </p:spPr>
      </p:pic>
      <p:pic>
        <p:nvPicPr>
          <p:cNvPr id="25" name="Picture 24" descr="A cartoon of a person on a mountain&#10;&#10;Description automatically generated with medium confidence">
            <a:extLst>
              <a:ext uri="{FF2B5EF4-FFF2-40B4-BE49-F238E27FC236}">
                <a16:creationId xmlns:a16="http://schemas.microsoft.com/office/drawing/2014/main" id="{260B93E7-6CF4-157E-4E70-661F745D42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0" t="1748" r="1602" b="61240"/>
          <a:stretch/>
        </p:blipFill>
        <p:spPr>
          <a:xfrm>
            <a:off x="8547654" y="2640289"/>
            <a:ext cx="2964437" cy="1837479"/>
          </a:xfrm>
          <a:prstGeom prst="rect">
            <a:avLst/>
          </a:prstGeom>
        </p:spPr>
      </p:pic>
      <p:pic>
        <p:nvPicPr>
          <p:cNvPr id="26" name="Picture 25" descr="A cartoon of a person on a mountain&#10;&#10;Description automatically generated with medium confidence">
            <a:extLst>
              <a:ext uri="{FF2B5EF4-FFF2-40B4-BE49-F238E27FC236}">
                <a16:creationId xmlns:a16="http://schemas.microsoft.com/office/drawing/2014/main" id="{13858FAC-F09E-D565-EC63-4CB8CDB0CC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9" t="62989" r="50000"/>
          <a:stretch/>
        </p:blipFill>
        <p:spPr>
          <a:xfrm>
            <a:off x="1078992" y="4421090"/>
            <a:ext cx="2889504" cy="1743479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17196D1-6110-5995-3F3D-2CF04EE9D2BF}"/>
              </a:ext>
            </a:extLst>
          </p:cNvPr>
          <p:cNvSpPr/>
          <p:nvPr/>
        </p:nvSpPr>
        <p:spPr>
          <a:xfrm>
            <a:off x="3921511" y="3057273"/>
            <a:ext cx="3658867" cy="1182790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Đỉnh E-vơ-rét (</a:t>
            </a:r>
            <a:r>
              <a:rPr lang="vi-VN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Everest</a:t>
            </a:r>
            <a:r>
              <a:rPr lang="vi-V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 </a:t>
            </a:r>
            <a:endParaRPr lang="en-GB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vi-V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8 848 m (Nguồn: nationalgeographic.com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0C50993-9FA0-2DB4-8B2E-35BDEC8C029D}"/>
              </a:ext>
            </a:extLst>
          </p:cNvPr>
          <p:cNvSpPr/>
          <p:nvPr/>
        </p:nvSpPr>
        <p:spPr>
          <a:xfrm>
            <a:off x="3928354" y="4783145"/>
            <a:ext cx="4083978" cy="1635942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Đỉnh núi Bà Đen: </a:t>
            </a:r>
            <a:endParaRPr lang="en-GB" sz="2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vi-V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986 m</a:t>
            </a: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(Nguồn:</a:t>
            </a: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b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badenmountain.sunwor</a:t>
            </a:r>
            <a:r>
              <a:rPr lang="en-GB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d.vn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33D6E45-0B97-D055-8C72-C080C5E00038}"/>
              </a:ext>
            </a:extLst>
          </p:cNvPr>
          <p:cNvSpPr/>
          <p:nvPr/>
        </p:nvSpPr>
        <p:spPr>
          <a:xfrm>
            <a:off x="8156447" y="4783144"/>
            <a:ext cx="3746852" cy="1635943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Đỉnh Ô-lim-</a:t>
            </a:r>
            <a:r>
              <a:rPr lang="vi-VN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pót</a:t>
            </a:r>
            <a:r>
              <a:rPr lang="vi-V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Mon (</a:t>
            </a:r>
            <a:r>
              <a:rPr lang="vi-VN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Olympus</a:t>
            </a:r>
            <a:r>
              <a:rPr lang="vi-V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Mons</a:t>
            </a:r>
            <a:r>
              <a:rPr lang="vi-V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): 25 000 m</a:t>
            </a:r>
            <a:r>
              <a:rPr lang="en-GB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(Nguồn: nationalgeographic.com)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30A68C-6AF6-B3F5-2B17-1E70D79FDB3C}"/>
              </a:ext>
            </a:extLst>
          </p:cNvPr>
          <p:cNvSpPr txBox="1"/>
          <p:nvPr/>
        </p:nvSpPr>
        <p:spPr>
          <a:xfrm>
            <a:off x="482012" y="2412349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1"/>
                </a:solidFill>
              </a:rPr>
              <a:t>A</a:t>
            </a:r>
            <a:endParaRPr lang="vi-VN" sz="40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F82555-62D1-8270-7AC3-775F1F5231D5}"/>
              </a:ext>
            </a:extLst>
          </p:cNvPr>
          <p:cNvSpPr txBox="1"/>
          <p:nvPr/>
        </p:nvSpPr>
        <p:spPr>
          <a:xfrm>
            <a:off x="432816" y="5093672"/>
            <a:ext cx="50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1"/>
                </a:solidFill>
              </a:rPr>
              <a:t>B</a:t>
            </a:r>
            <a:endParaRPr lang="vi-VN" sz="4000" b="1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CB431A-ACF2-08A5-87E3-D0A7B71D5718}"/>
              </a:ext>
            </a:extLst>
          </p:cNvPr>
          <p:cNvSpPr txBox="1"/>
          <p:nvPr/>
        </p:nvSpPr>
        <p:spPr>
          <a:xfrm>
            <a:off x="7882974" y="2509823"/>
            <a:ext cx="546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>
                <a:solidFill>
                  <a:schemeClr val="accent1"/>
                </a:solidFill>
              </a:rPr>
              <a:t>C</a:t>
            </a:r>
            <a:endParaRPr lang="vi-VN" sz="4000" b="1" dirty="0">
              <a:solidFill>
                <a:schemeClr val="accent1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FA03D96-E665-8A9A-E922-F85A36FAA8DD}"/>
              </a:ext>
            </a:extLst>
          </p:cNvPr>
          <p:cNvSpPr/>
          <p:nvPr/>
        </p:nvSpPr>
        <p:spPr>
          <a:xfrm>
            <a:off x="7882974" y="2509823"/>
            <a:ext cx="664680" cy="7078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353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 animBg="1"/>
      <p:bldP spid="27" grpId="0" animBg="1"/>
      <p:bldP spid="28" grpId="0" animBg="1"/>
      <p:bldP spid="29" grpId="0" animBg="1"/>
      <p:bldP spid="30" grpId="0"/>
      <p:bldP spid="31" grpId="0"/>
      <p:bldP spid="32" grpId="0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7DEAD16D-4E43-1809-1E22-4DD36A774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9F595ECF-F5CD-E940-3274-DC31A0432D29}"/>
              </a:ext>
            </a:extLst>
          </p:cNvPr>
          <p:cNvSpPr/>
          <p:nvPr/>
        </p:nvSpPr>
        <p:spPr>
          <a:xfrm>
            <a:off x="374904" y="438912"/>
            <a:ext cx="11384280" cy="6016752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55B541-C3FB-6739-D531-9DC67560CFB5}"/>
              </a:ext>
            </a:extLst>
          </p:cNvPr>
          <p:cNvSpPr/>
          <p:nvPr/>
        </p:nvSpPr>
        <p:spPr>
          <a:xfrm>
            <a:off x="768096" y="649224"/>
            <a:ext cx="731520" cy="658368"/>
          </a:xfrm>
          <a:prstGeom prst="ellipse">
            <a:avLst/>
          </a:prstGeom>
          <a:solidFill>
            <a:srgbClr val="FF7C8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#9Slide07 IcielBaliho Script" pitchFamily="2" charset="-93"/>
              </a:rPr>
              <a:t>1</a:t>
            </a:r>
            <a:endParaRPr lang="vi-VN" sz="4800" dirty="0">
              <a:latin typeface="#9Slide07 IcielBaliho Script" pitchFamily="2" charset="-93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F2C808-CFDC-7680-5713-147C3033804D}"/>
              </a:ext>
            </a:extLst>
          </p:cNvPr>
          <p:cNvSpPr txBox="1"/>
          <p:nvPr/>
        </p:nvSpPr>
        <p:spPr>
          <a:xfrm>
            <a:off x="1629918" y="563130"/>
            <a:ext cx="6094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 câu trả lời đúng.</a:t>
            </a:r>
            <a:endParaRPr lang="vi-VN" sz="4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56376C9-B546-8102-C02B-F6BB8E3D71A1}"/>
              </a:ext>
            </a:extLst>
          </p:cNvPr>
          <p:cNvSpPr/>
          <p:nvPr/>
        </p:nvSpPr>
        <p:spPr>
          <a:xfrm>
            <a:off x="768096" y="1627632"/>
            <a:ext cx="10287000" cy="70788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Bộ đồ chơi nào dưới đây có giá tiền thấp nhất?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8DAF8B-D729-48E1-9B9A-8EBD37C3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88" y="2655558"/>
            <a:ext cx="10186416" cy="33457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EA0A416-FFBF-2419-BC19-C884D137EAF7}"/>
              </a:ext>
            </a:extLst>
          </p:cNvPr>
          <p:cNvSpPr/>
          <p:nvPr/>
        </p:nvSpPr>
        <p:spPr>
          <a:xfrm>
            <a:off x="768096" y="2496312"/>
            <a:ext cx="664680" cy="70788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1651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7DEAD16D-4E43-1809-1E22-4DD36A77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9F595ECF-F5CD-E940-3274-DC31A0432D29}"/>
              </a:ext>
            </a:extLst>
          </p:cNvPr>
          <p:cNvSpPr/>
          <p:nvPr/>
        </p:nvSpPr>
        <p:spPr>
          <a:xfrm>
            <a:off x="374904" y="438912"/>
            <a:ext cx="11384280" cy="6016752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55B541-C3FB-6739-D531-9DC67560CFB5}"/>
              </a:ext>
            </a:extLst>
          </p:cNvPr>
          <p:cNvSpPr/>
          <p:nvPr/>
        </p:nvSpPr>
        <p:spPr>
          <a:xfrm>
            <a:off x="898398" y="612648"/>
            <a:ext cx="731520" cy="658368"/>
          </a:xfrm>
          <a:prstGeom prst="ellipse">
            <a:avLst/>
          </a:prstGeom>
          <a:solidFill>
            <a:srgbClr val="FF7C8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#9Slide07 IcielBaliho Script" pitchFamily="2" charset="-93"/>
              </a:rPr>
              <a:t>2</a:t>
            </a:r>
            <a:endParaRPr lang="vi-VN" sz="4800" dirty="0">
              <a:latin typeface="#9Slide07 IcielBaliho Script" pitchFamily="2" charset="-93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F2C808-CFDC-7680-5713-147C3033804D}"/>
              </a:ext>
            </a:extLst>
          </p:cNvPr>
          <p:cNvSpPr txBox="1"/>
          <p:nvPr/>
        </p:nvSpPr>
        <p:spPr>
          <a:xfrm>
            <a:off x="1629918" y="563130"/>
            <a:ext cx="94708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 bốn năm, một cửa hàng bán được số sản phẩm và đã thống kê như bảng số liệu dưới đây.</a:t>
            </a:r>
            <a:endParaRPr lang="vi-VN" sz="3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CF6481-239D-366B-1543-E0864200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675815"/>
              </p:ext>
            </p:extLst>
          </p:nvPr>
        </p:nvGraphicFramePr>
        <p:xfrm>
          <a:off x="605537" y="2057907"/>
          <a:ext cx="10778744" cy="12003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1513">
                  <a:extLst>
                    <a:ext uri="{9D8B030D-6E8A-4147-A177-3AD203B41FA5}">
                      <a16:colId xmlns:a16="http://schemas.microsoft.com/office/drawing/2014/main" val="45196812"/>
                    </a:ext>
                  </a:extLst>
                </a:gridCol>
                <a:gridCol w="1765502">
                  <a:extLst>
                    <a:ext uri="{9D8B030D-6E8A-4147-A177-3AD203B41FA5}">
                      <a16:colId xmlns:a16="http://schemas.microsoft.com/office/drawing/2014/main" val="2239852521"/>
                    </a:ext>
                  </a:extLst>
                </a:gridCol>
                <a:gridCol w="1774893">
                  <a:extLst>
                    <a:ext uri="{9D8B030D-6E8A-4147-A177-3AD203B41FA5}">
                      <a16:colId xmlns:a16="http://schemas.microsoft.com/office/drawing/2014/main" val="2972994656"/>
                    </a:ext>
                  </a:extLst>
                </a:gridCol>
                <a:gridCol w="1530728">
                  <a:extLst>
                    <a:ext uri="{9D8B030D-6E8A-4147-A177-3AD203B41FA5}">
                      <a16:colId xmlns:a16="http://schemas.microsoft.com/office/drawing/2014/main" val="257048923"/>
                    </a:ext>
                  </a:extLst>
                </a:gridCol>
                <a:gridCol w="1816108">
                  <a:extLst>
                    <a:ext uri="{9D8B030D-6E8A-4147-A177-3AD203B41FA5}">
                      <a16:colId xmlns:a16="http://schemas.microsoft.com/office/drawing/2014/main" val="1762862488"/>
                    </a:ext>
                  </a:extLst>
                </a:gridCol>
              </a:tblGrid>
              <a:tr h="60016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Năm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2021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2022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2023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901250"/>
                  </a:ext>
                </a:extLst>
              </a:tr>
              <a:tr h="60016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Số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sản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phẩm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bán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được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2873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2837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3293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3018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49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8355B7-BCB2-0015-F319-235FB6415BD9}"/>
              </a:ext>
            </a:extLst>
          </p:cNvPr>
          <p:cNvSpPr txBox="1"/>
          <p:nvPr/>
        </p:nvSpPr>
        <p:spPr>
          <a:xfrm>
            <a:off x="432816" y="3740325"/>
            <a:ext cx="690143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Nêu số sản phẩm cửa hàng bán được mỗi năm.</a:t>
            </a:r>
          </a:p>
          <a:p>
            <a:pPr algn="just"/>
            <a:r>
              <a:rPr lang="vi-VN" sz="3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Năm nào cửa hàng bán được nhiều sản phẩm nhất? Năm nào cửa hàng bán được ít sản phẩm nhất?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C51C97-0CC6-EE9F-EC3E-BDDA85DB6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094" y="3512707"/>
            <a:ext cx="2984090" cy="30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7DEAD16D-4E43-1809-1E22-4DD36A774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9F595ECF-F5CD-E940-3274-DC31A0432D29}"/>
              </a:ext>
            </a:extLst>
          </p:cNvPr>
          <p:cNvSpPr/>
          <p:nvPr/>
        </p:nvSpPr>
        <p:spPr>
          <a:xfrm>
            <a:off x="374904" y="438912"/>
            <a:ext cx="11384280" cy="6016752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55B541-C3FB-6739-D531-9DC67560CFB5}"/>
              </a:ext>
            </a:extLst>
          </p:cNvPr>
          <p:cNvSpPr/>
          <p:nvPr/>
        </p:nvSpPr>
        <p:spPr>
          <a:xfrm>
            <a:off x="898398" y="612648"/>
            <a:ext cx="731520" cy="658368"/>
          </a:xfrm>
          <a:prstGeom prst="ellipse">
            <a:avLst/>
          </a:prstGeom>
          <a:solidFill>
            <a:srgbClr val="FF7C8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#9Slide07 IcielBaliho Script" pitchFamily="2" charset="-93"/>
              </a:rPr>
              <a:t>2</a:t>
            </a:r>
            <a:endParaRPr lang="vi-VN" sz="4800" dirty="0">
              <a:latin typeface="#9Slide07 IcielBaliho Script" pitchFamily="2" charset="-93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F2C808-CFDC-7680-5713-147C3033804D}"/>
              </a:ext>
            </a:extLst>
          </p:cNvPr>
          <p:cNvSpPr txBox="1"/>
          <p:nvPr/>
        </p:nvSpPr>
        <p:spPr>
          <a:xfrm>
            <a:off x="1629918" y="563130"/>
            <a:ext cx="94708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b="1" i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 bốn năm, một cửa hàng bán được số sản phẩm và đã thống kê như bảng số liệu dưới đây.</a:t>
            </a:r>
            <a:endParaRPr lang="vi-VN" sz="36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0CF6481-239D-366B-1543-E0864200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637206"/>
              </p:ext>
            </p:extLst>
          </p:nvPr>
        </p:nvGraphicFramePr>
        <p:xfrm>
          <a:off x="605537" y="2057907"/>
          <a:ext cx="10778744" cy="12003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91513">
                  <a:extLst>
                    <a:ext uri="{9D8B030D-6E8A-4147-A177-3AD203B41FA5}">
                      <a16:colId xmlns:a16="http://schemas.microsoft.com/office/drawing/2014/main" val="45196812"/>
                    </a:ext>
                  </a:extLst>
                </a:gridCol>
                <a:gridCol w="1765502">
                  <a:extLst>
                    <a:ext uri="{9D8B030D-6E8A-4147-A177-3AD203B41FA5}">
                      <a16:colId xmlns:a16="http://schemas.microsoft.com/office/drawing/2014/main" val="2239852521"/>
                    </a:ext>
                  </a:extLst>
                </a:gridCol>
                <a:gridCol w="1774893">
                  <a:extLst>
                    <a:ext uri="{9D8B030D-6E8A-4147-A177-3AD203B41FA5}">
                      <a16:colId xmlns:a16="http://schemas.microsoft.com/office/drawing/2014/main" val="2972994656"/>
                    </a:ext>
                  </a:extLst>
                </a:gridCol>
                <a:gridCol w="1530728">
                  <a:extLst>
                    <a:ext uri="{9D8B030D-6E8A-4147-A177-3AD203B41FA5}">
                      <a16:colId xmlns:a16="http://schemas.microsoft.com/office/drawing/2014/main" val="257048923"/>
                    </a:ext>
                  </a:extLst>
                </a:gridCol>
                <a:gridCol w="1816108">
                  <a:extLst>
                    <a:ext uri="{9D8B030D-6E8A-4147-A177-3AD203B41FA5}">
                      <a16:colId xmlns:a16="http://schemas.microsoft.com/office/drawing/2014/main" val="1762862488"/>
                    </a:ext>
                  </a:extLst>
                </a:gridCol>
              </a:tblGrid>
              <a:tr h="60016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Năm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2020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2021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2022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2023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901250"/>
                  </a:ext>
                </a:extLst>
              </a:tr>
              <a:tr h="600164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Số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sản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phẩm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bán</a:t>
                      </a:r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dirty="0" err="1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được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2 873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2 837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3 293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3 018</a:t>
                      </a:r>
                      <a:endParaRPr lang="vi-VN" sz="2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4915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88355B7-BCB2-0015-F319-235FB6415BD9}"/>
              </a:ext>
            </a:extLst>
          </p:cNvPr>
          <p:cNvSpPr txBox="1"/>
          <p:nvPr/>
        </p:nvSpPr>
        <p:spPr>
          <a:xfrm>
            <a:off x="519176" y="3599766"/>
            <a:ext cx="10951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Nêu số sản phẩm cửa hàng bán được mỗi năm.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84DC9-5D22-585E-AA50-C4B6436E9D84}"/>
              </a:ext>
            </a:extLst>
          </p:cNvPr>
          <p:cNvSpPr txBox="1"/>
          <p:nvPr/>
        </p:nvSpPr>
        <p:spPr>
          <a:xfrm>
            <a:off x="1072134" y="4380399"/>
            <a:ext cx="609447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Năm 2020: </a:t>
            </a:r>
            <a:r>
              <a:rPr lang="vi-VN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2 873 sản phẩm.</a:t>
            </a:r>
          </a:p>
          <a:p>
            <a:pPr algn="just"/>
            <a:r>
              <a:rPr lang="vi-V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Năm 2021: </a:t>
            </a:r>
            <a:r>
              <a:rPr lang="vi-VN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2 837 sản phẩm.</a:t>
            </a:r>
          </a:p>
          <a:p>
            <a:pPr algn="just"/>
            <a:r>
              <a:rPr lang="vi-V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Năm 2022: </a:t>
            </a:r>
            <a:r>
              <a:rPr lang="vi-VN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3 293 sản phẩm.</a:t>
            </a:r>
          </a:p>
          <a:p>
            <a:pPr algn="just"/>
            <a:r>
              <a:rPr lang="vi-VN" sz="2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Năm 2023: </a:t>
            </a:r>
            <a:r>
              <a:rPr lang="vi-VN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3 018 sản phẩm.</a:t>
            </a:r>
          </a:p>
        </p:txBody>
      </p:sp>
    </p:spTree>
    <p:extLst>
      <p:ext uri="{BB962C8B-B14F-4D97-AF65-F5344CB8AC3E}">
        <p14:creationId xmlns:p14="http://schemas.microsoft.com/office/powerpoint/2010/main" val="422877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833</Words>
  <Application>Microsoft Office PowerPoint</Application>
  <PresentationFormat>Widescreen</PresentationFormat>
  <Paragraphs>118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#9Slide03 Cabin Bold</vt:lpstr>
      <vt:lpstr>Aptos</vt:lpstr>
      <vt:lpstr>#9Slide07 IcielBaliho Script</vt:lpstr>
      <vt:lpstr>Times New Roman</vt:lpstr>
      <vt:lpstr>#9Slide07 Chubby</vt:lpstr>
      <vt:lpstr>#9Slide07 Pangolin</vt:lpstr>
      <vt:lpstr>#9Slide03 Comfortaa Bold</vt:lpstr>
      <vt:lpstr>#9Slide07 Bangers</vt:lpstr>
      <vt:lpstr>Arial</vt:lpstr>
      <vt:lpstr>Aptos Display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 </vt:lpstr>
      <vt:lpstr>M </vt:lpstr>
      <vt:lpstr>M </vt:lpstr>
      <vt:lpstr>M </vt:lpstr>
      <vt:lpstr>M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 THI YEN NHI</dc:creator>
  <cp:lastModifiedBy>Chang Chang</cp:lastModifiedBy>
  <cp:revision>4</cp:revision>
  <dcterms:created xsi:type="dcterms:W3CDTF">2024-07-15T04:42:25Z</dcterms:created>
  <dcterms:modified xsi:type="dcterms:W3CDTF">2024-08-13T15:21:03Z</dcterms:modified>
</cp:coreProperties>
</file>